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308" r:id="rId4"/>
    <p:sldId id="309" r:id="rId5"/>
    <p:sldId id="310" r:id="rId6"/>
    <p:sldId id="311" r:id="rId7"/>
    <p:sldId id="312" r:id="rId8"/>
    <p:sldId id="314" r:id="rId9"/>
    <p:sldId id="313" r:id="rId10"/>
    <p:sldId id="256" r:id="rId11"/>
    <p:sldId id="316" r:id="rId12"/>
    <p:sldId id="318" r:id="rId13"/>
    <p:sldId id="317" r:id="rId14"/>
    <p:sldId id="319" r:id="rId15"/>
    <p:sldId id="321" r:id="rId16"/>
    <p:sldId id="315" r:id="rId17"/>
    <p:sldId id="322" r:id="rId18"/>
    <p:sldId id="323" r:id="rId19"/>
    <p:sldId id="324" r:id="rId20"/>
    <p:sldId id="325" r:id="rId21"/>
    <p:sldId id="326" r:id="rId22"/>
    <p:sldId id="327" r:id="rId23"/>
    <p:sldId id="30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59" autoAdjust="0"/>
    <p:restoredTop sz="96472" autoAdjust="0"/>
  </p:normalViewPr>
  <p:slideViewPr>
    <p:cSldViewPr snapToGrid="0">
      <p:cViewPr varScale="1">
        <p:scale>
          <a:sx n="105" d="100"/>
          <a:sy n="105" d="100"/>
        </p:scale>
        <p:origin x="784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5555F-B644-4E24-B19E-46983F26DC5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6E089-5968-439F-ACDD-C4B0CE753D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39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6E089-5968-439F-ACDD-C4B0CE753D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99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6E089-5968-439F-ACDD-C4B0CE753D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38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6E089-5968-439F-ACDD-C4B0CE753D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90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6E089-5968-439F-ACDD-C4B0CE753D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023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6E089-5968-439F-ACDD-C4B0CE753D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68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6E089-5968-439F-ACDD-C4B0CE753DD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38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6E089-5968-439F-ACDD-C4B0CE753DD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168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6E089-5968-439F-ACDD-C4B0CE753DD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36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6E089-5968-439F-ACDD-C4B0CE753DD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6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90126-94B0-4F12-A3BD-A610305BD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75BE93-3DEC-4DF0-9BB8-CBFA17CAF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A129A-4674-448A-BBDD-C56DA0137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027436-D3E7-43C6-982B-E967E296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3DE69-15C7-4F25-B970-92A4561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6DD48-30EB-4D94-8821-1494A17A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0D1ABE-0D05-4651-9F90-62DE17084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B6F8D-B2A1-483A-A3ED-71D59A238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72650-AA9A-477E-9D7E-7B4CE4B0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B22D85-38BB-4981-9CC0-911AF9F7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81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12EC44-67F2-4014-BBCF-589F8E0CC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B4201D-485D-491B-8BE4-22DA5F4E1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9D0960-5583-49DC-9476-BF30089B5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15020A-62DF-4E37-A4E3-CC057D56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180C0A-B8D5-49C0-A464-7DA30286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43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1485B-CC9B-45F0-96EA-5E96A913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3177F9-A264-494D-A132-22EE9480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15B932-C13E-4E70-91E9-3B6EABEF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D5326D-016D-40BE-BA4C-3E733447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95B88-8476-4AD8-AE01-C6F72B91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BB331-704A-492E-81C5-87DDDAB0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D59EC6-7A1C-43F3-9D40-918062156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9762C3-70CA-4293-B436-80B79AA3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AB89ED-5617-4AFC-B0F7-5B6F71C1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8BCAC9-F0BE-460F-A452-8197EDD7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90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565DB-FB3A-4D60-92C0-3DBD5D77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3EBB2-9FBD-4E8E-BC68-0430CA373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A7264C-9BAD-4EEE-8C6F-7280AC0F8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0AC7A9-A409-49DF-8C29-58C6AFC2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670ACA-666D-49E6-8923-A66F1B2D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82A9BE-4AA9-43D6-B44B-D0DC11D0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55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F6F10-81A1-40D8-BCA4-26C04B41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931CBE-4CF1-4AF5-AF48-7B105186C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F12DAD-D268-4A4E-A678-80E5064DC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E7DB2A-E4AF-46E8-9848-F9FFC6B66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26B5A4-A5A8-4494-A856-C9E5E3B3F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6AA4ED-01DD-4B3C-A22F-0C19AE999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1E54FF-4BD9-4747-88B2-FF94587F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52D798-E168-4A9A-972A-042DD871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29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3F727-53C3-4CF8-83ED-B143DDD3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0B3D07-93EE-41ED-B554-DAD51A60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6D8F16-C891-42EC-960F-254D4B74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6EF972-D4F0-40C7-A411-14FE142C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15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DA9759-C81C-4AE6-A7D3-6D653248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D87B79-4927-4FC4-80F0-15B9CF3B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B8524-D60C-482C-893B-7E45695D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33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92C85-97F5-490E-AF02-52CE8E3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BD86A-13F4-4470-8F37-99F03C9F5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0AC457-1936-4318-8F9E-6B4D1A3D1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C36E85-E75C-48C1-BBE4-97FBD692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ED06B9-8019-4782-8083-57A2FFD8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DF7EE7-E0CA-472E-A15F-62FB3EBB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664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0BF5A-8839-4F6B-B9B1-C19D8A55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30F314-44CB-4B94-A763-9EAB40BC6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A2D6F6-A2CA-4BBB-B737-E997D8C3A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349326-3859-4906-AF1C-B3415366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F85088-BC11-432F-926F-161966C1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D02B01-9801-4312-B87D-0AF4E475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51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981B18-03C6-41F2-97B9-5EA0CEBF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EA3B0F-9013-4B12-87E1-4FA47FF1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ACCAE7-8768-4DE5-AADE-E723B4C5C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89805-3405-43D6-A832-08560FA1956F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A9C47-8476-4F4F-92EB-C2CFAF6FC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6BA46-E055-4FB9-8654-DDF66D7E7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CD4F1-7EBF-4679-B7CC-016410F25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03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1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.jpeg"/><Relationship Id="rId10" Type="http://schemas.openxmlformats.org/officeDocument/2006/relationships/image" Target="../media/image81.png"/><Relationship Id="rId4" Type="http://schemas.openxmlformats.org/officeDocument/2006/relationships/image" Target="../media/image8.jpe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5E83E09-21A2-475A-84B0-022B53CF19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9E1F0"/>
              </a:clrFrom>
              <a:clrTo>
                <a:srgbClr val="D9E1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3000" pressure="0"/>
                    </a14:imgEffect>
                    <a14:imgEffect>
                      <a14:sharpenSoften amount="-22000"/>
                    </a14:imgEffect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591BC0-BCFE-4FEB-B437-9E6B397B440A}"/>
              </a:ext>
            </a:extLst>
          </p:cNvPr>
          <p:cNvSpPr/>
          <p:nvPr/>
        </p:nvSpPr>
        <p:spPr>
          <a:xfrm>
            <a:off x="0" y="2089149"/>
            <a:ext cx="12192000" cy="2791687"/>
          </a:xfrm>
          <a:prstGeom prst="rect">
            <a:avLst/>
          </a:prstGeom>
          <a:solidFill>
            <a:srgbClr val="4472C4"/>
          </a:solidFill>
          <a:ln>
            <a:solidFill>
              <a:schemeClr val="accent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066660-19E8-4D41-88E4-3832246188DA}"/>
              </a:ext>
            </a:extLst>
          </p:cNvPr>
          <p:cNvSpPr txBox="1"/>
          <p:nvPr/>
        </p:nvSpPr>
        <p:spPr>
          <a:xfrm>
            <a:off x="5729083" y="3399266"/>
            <a:ext cx="26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学生：王奕儒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6955CD-0276-441E-988B-B5771C4F7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5" y="2583039"/>
            <a:ext cx="1399822" cy="1399822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50CB9F-B9D0-4D7C-BED8-980F8F293F83}"/>
              </a:ext>
            </a:extLst>
          </p:cNvPr>
          <p:cNvSpPr txBox="1"/>
          <p:nvPr/>
        </p:nvSpPr>
        <p:spPr>
          <a:xfrm>
            <a:off x="5642666" y="3832761"/>
            <a:ext cx="233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指导教师：杜福洲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44A887-ECE4-4D41-AB30-7B1BE431062E}"/>
              </a:ext>
            </a:extLst>
          </p:cNvPr>
          <p:cNvSpPr txBox="1"/>
          <p:nvPr/>
        </p:nvSpPr>
        <p:spPr>
          <a:xfrm>
            <a:off x="2122098" y="2173931"/>
            <a:ext cx="9696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</a:rPr>
              <a:t>基于双目视觉的复杂装配体三维表面重建与可装配性评估方法研究</a:t>
            </a:r>
            <a:endParaRPr lang="zh-CN" altLang="zh-CN" sz="3600" b="1" spc="3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3D8AAE-1902-41FD-BF24-6B7CAE776134}"/>
              </a:ext>
            </a:extLst>
          </p:cNvPr>
          <p:cNvSpPr txBox="1"/>
          <p:nvPr/>
        </p:nvSpPr>
        <p:spPr>
          <a:xfrm>
            <a:off x="5303825" y="4266256"/>
            <a:ext cx="2673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答辩日期：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2023.05.28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6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6E180EC-0399-444B-BC8F-DEB1ED8CFC4C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E5977E-F28B-488D-9673-9B158914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BFE1C3E-E5C6-4B9B-BD8B-3679892DE1C4}"/>
              </a:ext>
            </a:extLst>
          </p:cNvPr>
          <p:cNvCxnSpPr>
            <a:cxnSpLocks/>
          </p:cNvCxnSpPr>
          <p:nvPr/>
        </p:nvCxnSpPr>
        <p:spPr>
          <a:xfrm>
            <a:off x="0" y="6277583"/>
            <a:ext cx="27626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D0B92476-531D-4FC3-9126-A94C88CB38C5}"/>
              </a:ext>
            </a:extLst>
          </p:cNvPr>
          <p:cNvSpPr/>
          <p:nvPr/>
        </p:nvSpPr>
        <p:spPr>
          <a:xfrm>
            <a:off x="282528" y="6369591"/>
            <a:ext cx="10972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Rusu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 R B,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Blodow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 N,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Beetz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 M. Fast Point Feature Histograms (FPFH) for 3D registration[C] J//IEEE International Conference on Robotics and Automation ICRA. IEEE,2009: 1848-1853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64BF45-C97E-4752-A6E6-816503763157}"/>
              </a:ext>
            </a:extLst>
          </p:cNvPr>
          <p:cNvSpPr txBox="1"/>
          <p:nvPr/>
        </p:nvSpPr>
        <p:spPr>
          <a:xfrm>
            <a:off x="282528" y="1024006"/>
            <a:ext cx="601532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点云配准框架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—FPFH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三维局部特征编码及匹配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DD393D0-E5FD-4C02-A54C-6B25716CFC46}"/>
                  </a:ext>
                </a:extLst>
              </p:cNvPr>
              <p:cNvSpPr/>
              <p:nvPr/>
            </p:nvSpPr>
            <p:spPr>
              <a:xfrm>
                <a:off x="476699" y="3570082"/>
                <a:ext cx="4183606" cy="702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𝐹𝑃𝐹𝐻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𝑆𝑃𝐹𝐻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𝑆𝑃𝐹𝐻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DD393D0-E5FD-4C02-A54C-6B25716CF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99" y="3570082"/>
                <a:ext cx="4183606" cy="702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525821-F27A-418C-8148-D68E510EC65D}"/>
                  </a:ext>
                </a:extLst>
              </p:cNvPr>
              <p:cNvSpPr/>
              <p:nvPr/>
            </p:nvSpPr>
            <p:spPr>
              <a:xfrm>
                <a:off x="4963806" y="3394279"/>
                <a:ext cx="2279790" cy="1063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𝜗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arctan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525821-F27A-418C-8148-D68E510EC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06" y="3394279"/>
                <a:ext cx="2279790" cy="1063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62C11E98-AB41-4B7E-B45A-5D9807D76E84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零部件三维表面重建与位姿估计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3BDB939-3F91-460B-8374-EE31ECAF6CDD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41" name="圆角矩形 6">
              <a:extLst>
                <a:ext uri="{FF2B5EF4-FFF2-40B4-BE49-F238E27FC236}">
                  <a16:creationId xmlns:a16="http://schemas.microsoft.com/office/drawing/2014/main" id="{CC231FFE-ACB4-4F9B-8FBA-3150B2C84799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1EAFAA0-E2C6-4016-9E29-0FE9FD541E08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3" name="图片 42" descr="_images/fpfh_diagram.png">
            <a:extLst>
              <a:ext uri="{FF2B5EF4-FFF2-40B4-BE49-F238E27FC236}">
                <a16:creationId xmlns:a16="http://schemas.microsoft.com/office/drawing/2014/main" id="{ABB8C91F-EC89-4857-B0E0-AEA8F26A96D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1"/>
          <a:stretch/>
        </p:blipFill>
        <p:spPr bwMode="auto">
          <a:xfrm>
            <a:off x="7142020" y="1883940"/>
            <a:ext cx="1949978" cy="14400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44" name="图片 43" descr="preview">
            <a:extLst>
              <a:ext uri="{FF2B5EF4-FFF2-40B4-BE49-F238E27FC236}">
                <a16:creationId xmlns:a16="http://schemas.microsoft.com/office/drawing/2014/main" id="{8C1B7A50-C458-481C-9E2C-C81BD45E95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065" y="1879037"/>
            <a:ext cx="2910256" cy="144490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DA835FD-A351-4E08-B052-11940E9210D8}"/>
              </a:ext>
            </a:extLst>
          </p:cNvPr>
          <p:cNvSpPr/>
          <p:nvPr/>
        </p:nvSpPr>
        <p:spPr>
          <a:xfrm>
            <a:off x="742519" y="1721102"/>
            <a:ext cx="6096000" cy="15261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FPFH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 Point Feature Histogram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）利用查询点法线构建的局部坐标系，计算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近邻点法线的欧拉角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SPFH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，进而通过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欧式距离加权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直方图编码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得到该查询点带有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个区间的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FPFH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特征描述，其特征具有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旋转平移不变性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，时间复杂度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nk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A21BF5D-2D89-4B27-A0E4-92244B7C8C01}"/>
              </a:ext>
            </a:extLst>
          </p:cNvPr>
          <p:cNvSpPr txBox="1"/>
          <p:nvPr/>
        </p:nvSpPr>
        <p:spPr>
          <a:xfrm>
            <a:off x="8085684" y="3328844"/>
            <a:ext cx="331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FPFH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查询点查询区域及近邻点欧拉角表示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615EE1E-0396-4BB1-B5EC-361A5B25EA4A}"/>
              </a:ext>
            </a:extLst>
          </p:cNvPr>
          <p:cNvSpPr/>
          <p:nvPr/>
        </p:nvSpPr>
        <p:spPr>
          <a:xfrm>
            <a:off x="742519" y="4596709"/>
            <a:ext cx="6096000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对源点云与目标点云分别计算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FPFH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特征，利用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Kd-tree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维度的搜索树，遍历源点云查询点，通过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最近邻搜索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找到目标点云上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FPFH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特征最相近的点，最终得到匹配点对集合。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D18E480-6278-464E-8C0B-1F037B4508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832" y="3714752"/>
            <a:ext cx="2751801" cy="185822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75C6419-8EE5-4A5B-B6BA-7A44ACAD54A8}"/>
              </a:ext>
            </a:extLst>
          </p:cNvPr>
          <p:cNvSpPr txBox="1"/>
          <p:nvPr/>
        </p:nvSpPr>
        <p:spPr>
          <a:xfrm>
            <a:off x="8085683" y="5572979"/>
            <a:ext cx="331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FPFH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特征匹配点对（黑色连线）</a:t>
            </a:r>
          </a:p>
        </p:txBody>
      </p:sp>
    </p:spTree>
    <p:extLst>
      <p:ext uri="{BB962C8B-B14F-4D97-AF65-F5344CB8AC3E}">
        <p14:creationId xmlns:p14="http://schemas.microsoft.com/office/powerpoint/2010/main" val="413191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6E180EC-0399-444B-BC8F-DEB1ED8CFC4C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E5977E-F28B-488D-9673-9B158914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BFE1C3E-E5C6-4B9B-BD8B-3679892DE1C4}"/>
              </a:ext>
            </a:extLst>
          </p:cNvPr>
          <p:cNvCxnSpPr>
            <a:cxnSpLocks/>
          </p:cNvCxnSpPr>
          <p:nvPr/>
        </p:nvCxnSpPr>
        <p:spPr>
          <a:xfrm>
            <a:off x="0" y="6217027"/>
            <a:ext cx="27626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964BF45-C97E-4752-A6E6-816503763157}"/>
              </a:ext>
            </a:extLst>
          </p:cNvPr>
          <p:cNvSpPr txBox="1"/>
          <p:nvPr/>
        </p:nvSpPr>
        <p:spPr>
          <a:xfrm>
            <a:off x="282528" y="1024006"/>
            <a:ext cx="601532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点云配准框架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—RANSAC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粗配准与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TrICP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精配准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2C11E98-AB41-4B7E-B45A-5D9807D76E84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零部件三维表面重建与位姿估计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3BDB939-3F91-460B-8374-EE31ECAF6CDD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41" name="圆角矩形 6">
              <a:extLst>
                <a:ext uri="{FF2B5EF4-FFF2-40B4-BE49-F238E27FC236}">
                  <a16:creationId xmlns:a16="http://schemas.microsoft.com/office/drawing/2014/main" id="{CC231FFE-ACB4-4F9B-8FBA-3150B2C84799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1EAFAA0-E2C6-4016-9E29-0FE9FD541E08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FBA23CA-9ED0-4BEC-AF34-DFC4CC37679D}"/>
              </a:ext>
            </a:extLst>
          </p:cNvPr>
          <p:cNvSpPr/>
          <p:nvPr/>
        </p:nvSpPr>
        <p:spPr>
          <a:xfrm>
            <a:off x="260633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方贤根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面向工业机器人喷涂的工件识别与位姿估计研究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[D].</a:t>
            </a:r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哈尔滨工业大学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,2018.</a:t>
            </a:r>
            <a:endParaRPr lang="zh-CN" altLang="en-US" sz="11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F22084-D460-4F8C-8116-0EC2AE9C2AC3}"/>
              </a:ext>
            </a:extLst>
          </p:cNvPr>
          <p:cNvSpPr/>
          <p:nvPr/>
        </p:nvSpPr>
        <p:spPr>
          <a:xfrm>
            <a:off x="260633" y="6214850"/>
            <a:ext cx="110028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D.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Chetverikov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 D.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Svirko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 D.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Stepanov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 and P.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Krsek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 "The Trimmed Iterative Closest Point algorithm," 2002 International Conference on Pattern Recognition, Quebec City, QC, Canada, 2002, pp. 545-548 vol.3,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doi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: 10.1109/ICPR.2002.1047997.</a:t>
            </a:r>
            <a:endParaRPr lang="zh-CN" altLang="en-US" sz="1100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16CB598-0321-4866-B27C-AA2C89BCBC2E}"/>
              </a:ext>
            </a:extLst>
          </p:cNvPr>
          <p:cNvSpPr/>
          <p:nvPr/>
        </p:nvSpPr>
        <p:spPr>
          <a:xfrm>
            <a:off x="2034625" y="1890380"/>
            <a:ext cx="3647332" cy="3564744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F3EAC8A-7CC1-42D1-A512-48695A8A5743}"/>
              </a:ext>
            </a:extLst>
          </p:cNvPr>
          <p:cNvSpPr txBox="1"/>
          <p:nvPr/>
        </p:nvSpPr>
        <p:spPr>
          <a:xfrm>
            <a:off x="2271393" y="1887036"/>
            <a:ext cx="322568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RANSAC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粗配准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68D565D-8E9C-4C24-9C7C-688EBF07100A}"/>
              </a:ext>
            </a:extLst>
          </p:cNvPr>
          <p:cNvSpPr/>
          <p:nvPr/>
        </p:nvSpPr>
        <p:spPr>
          <a:xfrm>
            <a:off x="2034625" y="2349290"/>
            <a:ext cx="3647332" cy="2593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迭代随机选取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对匹配点对并估计本轮刚体变换六自由度参数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每轮记录该变换参数下内点数量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达到迭代次数，选取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内点数量最多对应的刚体变换参数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作为粗配准输出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BFAE976-3A06-4B12-9E3A-19A924A1F269}"/>
              </a:ext>
            </a:extLst>
          </p:cNvPr>
          <p:cNvSpPr/>
          <p:nvPr/>
        </p:nvSpPr>
        <p:spPr>
          <a:xfrm>
            <a:off x="6392570" y="1887037"/>
            <a:ext cx="3712706" cy="356474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8A67B12-4FD4-46CB-B36D-96AB3743DA86}"/>
              </a:ext>
            </a:extLst>
          </p:cNvPr>
          <p:cNvSpPr txBox="1"/>
          <p:nvPr/>
        </p:nvSpPr>
        <p:spPr>
          <a:xfrm>
            <a:off x="6917533" y="1896550"/>
            <a:ext cx="259991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TrICP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精配准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1A5344A-15B9-4F60-B1D0-7F5651F7E43A}"/>
              </a:ext>
            </a:extLst>
          </p:cNvPr>
          <p:cNvSpPr/>
          <p:nvPr/>
        </p:nvSpPr>
        <p:spPr>
          <a:xfrm>
            <a:off x="6398098" y="2345944"/>
            <a:ext cx="3712706" cy="3055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迭代遍历源点云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，取每一个点在目标点云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欧式最近邻点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为匹配点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设定欧氏距离阈值剔除误匹配点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LTS(the Least Trimmed Squares)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求解变换矩阵，即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只对重合比例进行估计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，适用于点云拼接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达到迭代次数或满足收敛条件，此时刚体变换参数作为精配准输出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62DEBB62-1A03-4E52-984E-0DA0827480FA}"/>
              </a:ext>
            </a:extLst>
          </p:cNvPr>
          <p:cNvSpPr/>
          <p:nvPr/>
        </p:nvSpPr>
        <p:spPr>
          <a:xfrm>
            <a:off x="1411242" y="3240200"/>
            <a:ext cx="560859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数据 4">
            <a:extLst>
              <a:ext uri="{FF2B5EF4-FFF2-40B4-BE49-F238E27FC236}">
                <a16:creationId xmlns:a16="http://schemas.microsoft.com/office/drawing/2014/main" id="{F767F280-4DB0-49E1-8E72-C2E79376206D}"/>
              </a:ext>
            </a:extLst>
          </p:cNvPr>
          <p:cNvSpPr/>
          <p:nvPr/>
        </p:nvSpPr>
        <p:spPr>
          <a:xfrm>
            <a:off x="39431" y="2886092"/>
            <a:ext cx="1368572" cy="1101666"/>
          </a:xfrm>
          <a:prstGeom prst="flowChartInputOutp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特征匹配点对</a:t>
            </a:r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1C357906-A9CA-48D1-94D4-8AAA81A2033D}"/>
              </a:ext>
            </a:extLst>
          </p:cNvPr>
          <p:cNvSpPr/>
          <p:nvPr/>
        </p:nvSpPr>
        <p:spPr>
          <a:xfrm>
            <a:off x="5748958" y="3240199"/>
            <a:ext cx="560859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965C2A3-9A37-49F3-A336-D6336AC232A9}"/>
              </a:ext>
            </a:extLst>
          </p:cNvPr>
          <p:cNvSpPr/>
          <p:nvPr/>
        </p:nvSpPr>
        <p:spPr>
          <a:xfrm>
            <a:off x="10187196" y="3249565"/>
            <a:ext cx="560859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终止 6">
            <a:extLst>
              <a:ext uri="{FF2B5EF4-FFF2-40B4-BE49-F238E27FC236}">
                <a16:creationId xmlns:a16="http://schemas.microsoft.com/office/drawing/2014/main" id="{C4DF88C9-2FEE-4E3E-8BD3-CBFCEB1F37C7}"/>
              </a:ext>
            </a:extLst>
          </p:cNvPr>
          <p:cNvSpPr/>
          <p:nvPr/>
        </p:nvSpPr>
        <p:spPr>
          <a:xfrm>
            <a:off x="10780742" y="3094952"/>
            <a:ext cx="1289824" cy="694297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刚体变换</a:t>
            </a:r>
            <a:b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480AFB8-1E2E-4AC6-BC0F-3EE91326702A}"/>
                  </a:ext>
                </a:extLst>
              </p:cNvPr>
              <p:cNvSpPr/>
              <p:nvPr/>
            </p:nvSpPr>
            <p:spPr>
              <a:xfrm>
                <a:off x="2778678" y="3602527"/>
                <a:ext cx="2211118" cy="573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𝑖𝑛𝑙𝑖𝑒𝑟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480AFB8-1E2E-4AC6-BC0F-3EE913267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678" y="3602527"/>
                <a:ext cx="2211118" cy="573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0033C403-65A5-48C7-BD72-95936A42E39C}"/>
              </a:ext>
            </a:extLst>
          </p:cNvPr>
          <p:cNvSpPr/>
          <p:nvPr/>
        </p:nvSpPr>
        <p:spPr>
          <a:xfrm>
            <a:off x="2234963" y="5458140"/>
            <a:ext cx="333937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容易陷入局部极值问题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18BCBEE-C347-4333-8257-232CB23855DB}"/>
              </a:ext>
            </a:extLst>
          </p:cNvPr>
          <p:cNvSpPr/>
          <p:nvPr/>
        </p:nvSpPr>
        <p:spPr>
          <a:xfrm>
            <a:off x="6227645" y="5424143"/>
            <a:ext cx="397968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解决传统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未排除不相干部分的误差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D7982DB1-D1D6-4E76-BE74-F96A1FFFF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377" y="4123829"/>
            <a:ext cx="1915637" cy="190372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D4A49D-FBD7-488B-8A3D-D6857A68C59D}"/>
              </a:ext>
            </a:extLst>
          </p:cNvPr>
          <p:cNvSpPr/>
          <p:nvPr/>
        </p:nvSpPr>
        <p:spPr>
          <a:xfrm>
            <a:off x="10241600" y="4838369"/>
            <a:ext cx="301251" cy="9629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27499C5-10ED-4265-9725-E92F08A75BE9}"/>
              </a:ext>
            </a:extLst>
          </p:cNvPr>
          <p:cNvSpPr/>
          <p:nvPr/>
        </p:nvSpPr>
        <p:spPr>
          <a:xfrm>
            <a:off x="11728103" y="4881768"/>
            <a:ext cx="301251" cy="9629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83A56777-4444-4E11-90C8-1B9AC8B81615}"/>
              </a:ext>
            </a:extLst>
          </p:cNvPr>
          <p:cNvCxnSpPr>
            <a:cxnSpLocks/>
          </p:cNvCxnSpPr>
          <p:nvPr/>
        </p:nvCxnSpPr>
        <p:spPr>
          <a:xfrm>
            <a:off x="9210612" y="4402743"/>
            <a:ext cx="1006765" cy="435626"/>
          </a:xfrm>
          <a:prstGeom prst="line">
            <a:avLst/>
          </a:prstGeom>
          <a:ln w="571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60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91BCA465-F6B6-4AF5-8E73-31487B24188D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AF848B-5AD2-440E-97C3-4A56714B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7B3261E-B9BC-42F7-8B8E-35F6FAE7BD1F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零部件三维表面重建与位姿估计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EB7640-DEDE-42B0-A11A-A46234AC923F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18" name="圆角矩形 6">
              <a:extLst>
                <a:ext uri="{FF2B5EF4-FFF2-40B4-BE49-F238E27FC236}">
                  <a16:creationId xmlns:a16="http://schemas.microsoft.com/office/drawing/2014/main" id="{C157CE11-411D-403F-80DC-314B83A9DB90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8CA1C01-679A-47F8-AD3F-C384C3FAE01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2CEEDB05-13AB-48F2-BC71-B6B237D6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8" y="1693101"/>
            <a:ext cx="3695193" cy="4767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3F62EC9-8515-4A31-A85A-26B400CC8248}"/>
              </a:ext>
            </a:extLst>
          </p:cNvPr>
          <p:cNvSpPr txBox="1"/>
          <p:nvPr/>
        </p:nvSpPr>
        <p:spPr>
          <a:xfrm>
            <a:off x="282528" y="1024006"/>
            <a:ext cx="601532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点云配准框架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流程图与实例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375735-7C60-4E6B-B263-476E9FAA31B0}"/>
              </a:ext>
            </a:extLst>
          </p:cNvPr>
          <p:cNvSpPr/>
          <p:nvPr/>
        </p:nvSpPr>
        <p:spPr>
          <a:xfrm>
            <a:off x="5425947" y="1521571"/>
            <a:ext cx="5365951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该框架直接应用于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零部件轮廓点云一对一拼接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的结果如下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—60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度视角点云拼接为例）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09735F0-AB79-41FE-B327-9FBC4F5ED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651" y="2372163"/>
            <a:ext cx="1800000" cy="180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2E70F4-6158-4929-ABC7-D5CD74897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200" y="4159523"/>
            <a:ext cx="1800000" cy="17975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E68B89-EAB2-45CE-86C8-2C17E398C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200" y="2376906"/>
            <a:ext cx="1800000" cy="17952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6354095-2AE7-48B5-B6B2-3085EEE64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6651" y="4172163"/>
            <a:ext cx="1800000" cy="18047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77F3503-41E0-4BFC-A197-B1E070A8B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8925" y="2370872"/>
            <a:ext cx="1800000" cy="178865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ADA720B-1867-4528-91D0-956EEA6F13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8925" y="4159523"/>
            <a:ext cx="1800000" cy="179493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0B8DD5D-3982-4F0E-8EAD-7894970F9BD1}"/>
              </a:ext>
            </a:extLst>
          </p:cNvPr>
          <p:cNvSpPr txBox="1"/>
          <p:nvPr/>
        </p:nvSpPr>
        <p:spPr>
          <a:xfrm>
            <a:off x="5003112" y="5972163"/>
            <a:ext cx="118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配准前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9847D61-BC89-4F97-A847-DF54522213DD}"/>
              </a:ext>
            </a:extLst>
          </p:cNvPr>
          <p:cNvSpPr txBox="1"/>
          <p:nvPr/>
        </p:nvSpPr>
        <p:spPr>
          <a:xfrm>
            <a:off x="7515385" y="5972162"/>
            <a:ext cx="118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粗配准结果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37D5644-0326-4C62-88FA-793307F31E03}"/>
              </a:ext>
            </a:extLst>
          </p:cNvPr>
          <p:cNvSpPr txBox="1"/>
          <p:nvPr/>
        </p:nvSpPr>
        <p:spPr>
          <a:xfrm>
            <a:off x="10027658" y="5977969"/>
            <a:ext cx="118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精配准结果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21FC092-1C60-4383-BC03-807DAC98D131}"/>
              </a:ext>
            </a:extLst>
          </p:cNvPr>
          <p:cNvSpPr txBox="1"/>
          <p:nvPr/>
        </p:nvSpPr>
        <p:spPr>
          <a:xfrm>
            <a:off x="1217979" y="6460297"/>
            <a:ext cx="1824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本文点云配准流程</a:t>
            </a: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17105B07-A0E5-4048-BBEA-175D571A3BFC}"/>
              </a:ext>
            </a:extLst>
          </p:cNvPr>
          <p:cNvSpPr/>
          <p:nvPr/>
        </p:nvSpPr>
        <p:spPr>
          <a:xfrm>
            <a:off x="6569031" y="3962797"/>
            <a:ext cx="560859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0AA7D79D-F3CD-49F9-9FB4-C561315ADB22}"/>
              </a:ext>
            </a:extLst>
          </p:cNvPr>
          <p:cNvSpPr/>
          <p:nvPr/>
        </p:nvSpPr>
        <p:spPr>
          <a:xfrm>
            <a:off x="9084633" y="3975437"/>
            <a:ext cx="560859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82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67009E50-032F-423F-86F3-4247EAB450BD}"/>
              </a:ext>
            </a:extLst>
          </p:cNvPr>
          <p:cNvSpPr/>
          <p:nvPr/>
        </p:nvSpPr>
        <p:spPr>
          <a:xfrm>
            <a:off x="6669847" y="1785182"/>
            <a:ext cx="5223409" cy="430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度作为源输入为例：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满足顺序排列要求，主线程分发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个一对一点云拼接子线程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主线程阻塞接收子线程拼接结果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（无序接收）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接收完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个拼接结果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后，按原顺序对结果进行排列得到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通过矩阵连乘将逐角度拼接结果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统一转换到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度视角下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应用转换后的结果，得到多视场景点云在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度视角的拼接结果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BCA465-F6B6-4AF5-8E73-31487B24188D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AF848B-5AD2-440E-97C3-4A56714B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7B3261E-B9BC-42F7-8B8E-35F6FAE7BD1F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零部件三维表面重建与位姿估计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EB7640-DEDE-42B0-A11A-A46234AC923F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18" name="圆角矩形 6">
              <a:extLst>
                <a:ext uri="{FF2B5EF4-FFF2-40B4-BE49-F238E27FC236}">
                  <a16:creationId xmlns:a16="http://schemas.microsoft.com/office/drawing/2014/main" id="{C157CE11-411D-403F-80DC-314B83A9DB90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8CA1C01-679A-47F8-AD3F-C384C3FAE01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B2402FC-A633-4FA0-A13E-D0D806DBB9A8}"/>
              </a:ext>
            </a:extLst>
          </p:cNvPr>
          <p:cNvSpPr txBox="1"/>
          <p:nvPr/>
        </p:nvSpPr>
        <p:spPr>
          <a:xfrm>
            <a:off x="282527" y="1024006"/>
            <a:ext cx="800157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基于点云配准框架的多线程多视点云拼接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实现流程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C4680F-C380-4B2D-978A-72429AF8D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1"/>
          <a:stretch/>
        </p:blipFill>
        <p:spPr>
          <a:xfrm>
            <a:off x="200272" y="1797124"/>
            <a:ext cx="6469575" cy="447152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71F46C-FE8D-498C-B536-15774FE77C55}"/>
                  </a:ext>
                </a:extLst>
              </p:cNvPr>
              <p:cNvSpPr/>
              <p:nvPr/>
            </p:nvSpPr>
            <p:spPr>
              <a:xfrm>
                <a:off x="8458886" y="3314300"/>
                <a:ext cx="1451551" cy="1004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b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0°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b>
                                <m:sup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b>
                                <m:sup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0°</m:t>
                                  </m:r>
                                </m:sup>
                              </m:sSubSup>
                            </m:e>
                          </m:eqAr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71F46C-FE8D-498C-B536-15774FE77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886" y="3314300"/>
                <a:ext cx="1451551" cy="1004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34EC99C-D77B-483D-B5F9-AC927EC63443}"/>
                  </a:ext>
                </a:extLst>
              </p:cNvPr>
              <p:cNvSpPr/>
              <p:nvPr/>
            </p:nvSpPr>
            <p:spPr>
              <a:xfrm>
                <a:off x="7187288" y="4667298"/>
                <a:ext cx="4000069" cy="1004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𝐹𝑅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b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0°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𝐹𝑅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b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0°</m:t>
                                  </m:r>
                                </m:sup>
                              </m:sSub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b>
                                <m:sup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b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b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0°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𝐹𝑅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𝐹𝑅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0°</m:t>
                                  </m:r>
                                </m:sub>
                                <m:sup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0°</m:t>
                                  </m:r>
                                </m:sup>
                              </m:sSub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b>
                                <m:sup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0°</m:t>
                                  </m:r>
                                </m:sup>
                              </m:sSub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b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0°</m:t>
                                  </m:r>
                                </m:sup>
                              </m:sSubSup>
                            </m:e>
                          </m:eqAr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34EC99C-D77B-483D-B5F9-AC927EC63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288" y="4667298"/>
                <a:ext cx="4000069" cy="1004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E06498A9-0607-414D-AD66-12CCC007B7B4}"/>
              </a:ext>
            </a:extLst>
          </p:cNvPr>
          <p:cNvSpPr txBox="1"/>
          <p:nvPr/>
        </p:nvSpPr>
        <p:spPr>
          <a:xfrm>
            <a:off x="2168291" y="6326427"/>
            <a:ext cx="2533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本文多线程多视点云拼接流程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BA1A0D3-8D05-4617-B0D9-79A4AC12CF4B}"/>
              </a:ext>
            </a:extLst>
          </p:cNvPr>
          <p:cNvSpPr/>
          <p:nvPr/>
        </p:nvSpPr>
        <p:spPr>
          <a:xfrm>
            <a:off x="7342559" y="6235472"/>
            <a:ext cx="387798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利用多线程机制加速多视角点云拼接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30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91BCA465-F6B6-4AF5-8E73-31487B24188D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AF848B-5AD2-440E-97C3-4A56714B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7B3261E-B9BC-42F7-8B8E-35F6FAE7BD1F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零部件三维表面重建与位姿估计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EB7640-DEDE-42B0-A11A-A46234AC923F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18" name="圆角矩形 6">
              <a:extLst>
                <a:ext uri="{FF2B5EF4-FFF2-40B4-BE49-F238E27FC236}">
                  <a16:creationId xmlns:a16="http://schemas.microsoft.com/office/drawing/2014/main" id="{C157CE11-411D-403F-80DC-314B83A9DB90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8CA1C01-679A-47F8-AD3F-C384C3FAE01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B2402FC-A633-4FA0-A13E-D0D806DBB9A8}"/>
              </a:ext>
            </a:extLst>
          </p:cNvPr>
          <p:cNvSpPr txBox="1"/>
          <p:nvPr/>
        </p:nvSpPr>
        <p:spPr>
          <a:xfrm>
            <a:off x="282527" y="1024006"/>
            <a:ext cx="85102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基于点云配准框架的多线程多视点云拼接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零部件多视点云拼接实例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5B2680B-F5BB-4425-AFB0-9A8A43CE26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2052" y="2363593"/>
            <a:ext cx="1800000" cy="18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5213327-EA2E-4C68-AE9B-A022F523A5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42052" y="2363593"/>
            <a:ext cx="1800000" cy="18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10AF94C-5B7F-4CB6-85D4-0E2ADA5EBEB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2052" y="4163593"/>
            <a:ext cx="1800000" cy="180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B342320-3FB8-450B-AA81-2F774EDCDD0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142052" y="4163593"/>
            <a:ext cx="1800000" cy="18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D560FF-153E-4404-94DD-AC095E0B8601}"/>
              </a:ext>
            </a:extLst>
          </p:cNvPr>
          <p:cNvSpPr/>
          <p:nvPr/>
        </p:nvSpPr>
        <p:spPr>
          <a:xfrm>
            <a:off x="800097" y="2020897"/>
            <a:ext cx="2683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无线缆安装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77E9BC-504F-4AA6-9FE4-285457CD197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96000" y="2363593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8EE224-212F-40AC-AF3F-F01449A4C27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363593"/>
            <a:ext cx="1800000" cy="18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DBB607-337B-4188-84EA-1A92B49AEF9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296000" y="4163593"/>
            <a:ext cx="18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12EEF0-98D8-4F97-A20A-8C9CBDCBC71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163593"/>
            <a:ext cx="18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6CB7B7-B7CD-482A-ACDE-5F68F2DD370C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248678" y="2365055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D0010D-E85F-4682-9E6A-653378FC7C1D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8678" y="2365055"/>
            <a:ext cx="1800000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8A604A-0090-413F-B5AA-8465114087ED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248678" y="4163593"/>
            <a:ext cx="1800000" cy="180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1B7D61A-AAA1-490B-B8C1-DE9163434EAD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7727" y="4163593"/>
            <a:ext cx="1800000" cy="18000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174C59F9-4DCA-4D36-B4D5-0A61B132CD63}"/>
              </a:ext>
            </a:extLst>
          </p:cNvPr>
          <p:cNvSpPr/>
          <p:nvPr/>
        </p:nvSpPr>
        <p:spPr>
          <a:xfrm>
            <a:off x="4753410" y="2020897"/>
            <a:ext cx="2683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线缆平行安装</a:t>
            </a:r>
            <a:endParaRPr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AF19A81-0BB1-41D5-A058-2D18B26257DB}"/>
              </a:ext>
            </a:extLst>
          </p:cNvPr>
          <p:cNvSpPr/>
          <p:nvPr/>
        </p:nvSpPr>
        <p:spPr>
          <a:xfrm>
            <a:off x="8705772" y="2020897"/>
            <a:ext cx="2683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线缆平行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交织安装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7704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91BCA465-F6B6-4AF5-8E73-31487B24188D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AF848B-5AD2-440E-97C3-4A56714B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7B3261E-B9BC-42F7-8B8E-35F6FAE7BD1F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零部件三维表面重建与位姿估计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EB7640-DEDE-42B0-A11A-A46234AC923F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18" name="圆角矩形 6">
              <a:extLst>
                <a:ext uri="{FF2B5EF4-FFF2-40B4-BE49-F238E27FC236}">
                  <a16:creationId xmlns:a16="http://schemas.microsoft.com/office/drawing/2014/main" id="{C157CE11-411D-403F-80DC-314B83A9DB90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8CA1C01-679A-47F8-AD3F-C384C3FAE01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B2402FC-A633-4FA0-A13E-D0D806DBB9A8}"/>
              </a:ext>
            </a:extLst>
          </p:cNvPr>
          <p:cNvSpPr txBox="1"/>
          <p:nvPr/>
        </p:nvSpPr>
        <p:spPr>
          <a:xfrm>
            <a:off x="282527" y="1024006"/>
            <a:ext cx="85102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基于点云配准框架的多线程多视点云拼接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零部件多视点云拼接精度测试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1EBEC0F-2963-4BE6-9870-E0158ED55D76}"/>
              </a:ext>
            </a:extLst>
          </p:cNvPr>
          <p:cNvCxnSpPr>
            <a:cxnSpLocks/>
          </p:cNvCxnSpPr>
          <p:nvPr/>
        </p:nvCxnSpPr>
        <p:spPr>
          <a:xfrm>
            <a:off x="0" y="6217027"/>
            <a:ext cx="27626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6A56508-3BE6-4A26-8A35-514FB7809124}"/>
              </a:ext>
            </a:extLst>
          </p:cNvPr>
          <p:cNvSpPr/>
          <p:nvPr/>
        </p:nvSpPr>
        <p:spPr>
          <a:xfrm>
            <a:off x="260633" y="629415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郎威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薛俊鹏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李承杭等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基于旋转台参数标定实现多视角点云拼接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中国激光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,2019,46(11):238-245.</a:t>
            </a:r>
            <a:endParaRPr lang="zh-CN" altLang="en-US" sz="11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DD0FCB-1842-4685-81A8-3236ACB653A8}"/>
              </a:ext>
            </a:extLst>
          </p:cNvPr>
          <p:cNvSpPr/>
          <p:nvPr/>
        </p:nvSpPr>
        <p:spPr>
          <a:xfrm>
            <a:off x="2672895" y="1628401"/>
            <a:ext cx="6846209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点云拼接由于存在无关区域，不适用于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评价方法，参考相关文献，结合移动件模型底部有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10mm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厚的圆柱区域，在开源软件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CloudCompare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中通过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截取拼接结果圆柱部分并拟合直径参数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来与手动测量真值比较：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885CEA-E61A-4014-8ED6-2251EABCAC3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9806" y="3648962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C267C7-1E6F-44FA-B2DD-DE9B8F6D512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18889" y="3648961"/>
            <a:ext cx="1800000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3B647BA-8F4C-484A-9AF8-64220F5F847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07972" y="3648960"/>
            <a:ext cx="1800000" cy="1800000"/>
          </a:xfrm>
          <a:prstGeom prst="rect">
            <a:avLst/>
          </a:prstGeom>
        </p:spPr>
      </p:pic>
      <p:sp>
        <p:nvSpPr>
          <p:cNvPr id="33" name="箭头: 右 32">
            <a:extLst>
              <a:ext uri="{FF2B5EF4-FFF2-40B4-BE49-F238E27FC236}">
                <a16:creationId xmlns:a16="http://schemas.microsoft.com/office/drawing/2014/main" id="{3600A9DA-ACCD-42CC-A378-9E1583532D88}"/>
              </a:ext>
            </a:extLst>
          </p:cNvPr>
          <p:cNvSpPr/>
          <p:nvPr/>
        </p:nvSpPr>
        <p:spPr>
          <a:xfrm>
            <a:off x="1943918" y="4352236"/>
            <a:ext cx="560859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867C11D9-ABD1-46CC-A085-37F020F0DCBA}"/>
              </a:ext>
            </a:extLst>
          </p:cNvPr>
          <p:cNvSpPr/>
          <p:nvPr/>
        </p:nvSpPr>
        <p:spPr>
          <a:xfrm>
            <a:off x="4333001" y="4352235"/>
            <a:ext cx="560859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AA6A3A95-0FFF-40E4-B9DA-824576289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95034"/>
              </p:ext>
            </p:extLst>
          </p:nvPr>
        </p:nvGraphicFramePr>
        <p:xfrm>
          <a:off x="6815396" y="3292935"/>
          <a:ext cx="5213958" cy="2528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986">
                  <a:extLst>
                    <a:ext uri="{9D8B030D-6E8A-4147-A177-3AD203B41FA5}">
                      <a16:colId xmlns:a16="http://schemas.microsoft.com/office/drawing/2014/main" val="4031987679"/>
                    </a:ext>
                  </a:extLst>
                </a:gridCol>
                <a:gridCol w="1737986">
                  <a:extLst>
                    <a:ext uri="{9D8B030D-6E8A-4147-A177-3AD203B41FA5}">
                      <a16:colId xmlns:a16="http://schemas.microsoft.com/office/drawing/2014/main" val="1467893564"/>
                    </a:ext>
                  </a:extLst>
                </a:gridCol>
                <a:gridCol w="1737986">
                  <a:extLst>
                    <a:ext uri="{9D8B030D-6E8A-4147-A177-3AD203B41FA5}">
                      <a16:colId xmlns:a16="http://schemas.microsoft.com/office/drawing/2014/main" val="4131544520"/>
                    </a:ext>
                  </a:extLst>
                </a:gridCol>
              </a:tblGrid>
              <a:tr h="769662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平均测量直径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/mm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平均误差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/mm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475011"/>
                  </a:ext>
                </a:extLst>
              </a:tr>
              <a:tr h="439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手工测量真值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119.6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452383"/>
                  </a:ext>
                </a:extLst>
              </a:tr>
              <a:tr h="439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单视角源点云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118.82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-0.78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01229"/>
                  </a:ext>
                </a:extLst>
              </a:tr>
              <a:tr h="439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一对一拼接点云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119.26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-0.34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300240"/>
                  </a:ext>
                </a:extLst>
              </a:tr>
              <a:tr h="439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交织线缆拼接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120.09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0.49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738595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0B5CE49C-E658-4BB7-8289-0BFA1FA86C80}"/>
              </a:ext>
            </a:extLst>
          </p:cNvPr>
          <p:cNvSpPr txBox="1"/>
          <p:nvPr/>
        </p:nvSpPr>
        <p:spPr>
          <a:xfrm>
            <a:off x="2085591" y="5526084"/>
            <a:ext cx="266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手动提取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10mm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圆柱部分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7A1DE24-DD1A-464F-9F34-37F428C22C40}"/>
              </a:ext>
            </a:extLst>
          </p:cNvPr>
          <p:cNvSpPr/>
          <p:nvPr/>
        </p:nvSpPr>
        <p:spPr>
          <a:xfrm>
            <a:off x="6906301" y="5885822"/>
            <a:ext cx="503214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拼接误差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平均不大于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0.5mm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最大不大于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1mm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FD3D918-39A8-4395-8590-4F1B605A03DE}"/>
              </a:ext>
            </a:extLst>
          </p:cNvPr>
          <p:cNvSpPr txBox="1"/>
          <p:nvPr/>
        </p:nvSpPr>
        <p:spPr>
          <a:xfrm>
            <a:off x="153986" y="5526083"/>
            <a:ext cx="18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CloudCompare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0C4EF40-AB1E-4280-9B8D-3713168A1F70}"/>
              </a:ext>
            </a:extLst>
          </p:cNvPr>
          <p:cNvSpPr txBox="1"/>
          <p:nvPr/>
        </p:nvSpPr>
        <p:spPr>
          <a:xfrm>
            <a:off x="4907972" y="5528025"/>
            <a:ext cx="18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得到圆柱拟合结果</a:t>
            </a:r>
          </a:p>
        </p:txBody>
      </p:sp>
    </p:spTree>
    <p:extLst>
      <p:ext uri="{BB962C8B-B14F-4D97-AF65-F5344CB8AC3E}">
        <p14:creationId xmlns:p14="http://schemas.microsoft.com/office/powerpoint/2010/main" val="162179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DDDD31CE-8EBF-4B7B-9C8C-A786E1144FBF}"/>
              </a:ext>
            </a:extLst>
          </p:cNvPr>
          <p:cNvSpPr/>
          <p:nvPr/>
        </p:nvSpPr>
        <p:spPr>
          <a:xfrm>
            <a:off x="2029816" y="1673229"/>
            <a:ext cx="813236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本文位姿估计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直接应用点云配准框架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，将拼接结果点云与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模型点云进行配准，用于将拼接结果通过刚性变换转换到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预先设定好的装配起始位姿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6E180EC-0399-444B-BC8F-DEB1ED8CFC4C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E5977E-F28B-488D-9673-9B158914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ADE5D4-36B7-48E1-BBB7-250356F0967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010" b="-1"/>
          <a:stretch/>
        </p:blipFill>
        <p:spPr bwMode="auto">
          <a:xfrm>
            <a:off x="921012" y="2792200"/>
            <a:ext cx="1800000" cy="18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3E5645-D599-4340-881F-23926B430C77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728" b="2592"/>
          <a:stretch/>
        </p:blipFill>
        <p:spPr bwMode="auto">
          <a:xfrm>
            <a:off x="5392536" y="2792200"/>
            <a:ext cx="1800000" cy="18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41D6F9-E8A2-48AA-9D27-A96A25F9D452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3794" r="2364"/>
          <a:stretch/>
        </p:blipFill>
        <p:spPr bwMode="auto">
          <a:xfrm>
            <a:off x="9781931" y="2786624"/>
            <a:ext cx="1800000" cy="18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B026AC2-8D34-4FAB-90DF-A6F2E90D896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246"/>
          <a:stretch/>
        </p:blipFill>
        <p:spPr bwMode="auto">
          <a:xfrm>
            <a:off x="3592537" y="2792200"/>
            <a:ext cx="1800000" cy="18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998847D-1FA1-495E-A2B6-9490B73B2512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3438" b="1058"/>
          <a:stretch/>
        </p:blipFill>
        <p:spPr bwMode="auto">
          <a:xfrm>
            <a:off x="7981931" y="2786624"/>
            <a:ext cx="1800000" cy="18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0452A37-D005-4023-9A0F-78E47A85DC1D}"/>
              </a:ext>
            </a:extLst>
          </p:cNvPr>
          <p:cNvSpPr txBox="1"/>
          <p:nvPr/>
        </p:nvSpPr>
        <p:spPr>
          <a:xfrm>
            <a:off x="1329254" y="6580822"/>
            <a:ext cx="98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配准前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65B98E-F478-42B5-BA88-160BB44061F3}"/>
              </a:ext>
            </a:extLst>
          </p:cNvPr>
          <p:cNvSpPr txBox="1"/>
          <p:nvPr/>
        </p:nvSpPr>
        <p:spPr>
          <a:xfrm>
            <a:off x="4900779" y="6580821"/>
            <a:ext cx="98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粗配准结果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D4ED7EE-7CE0-40EF-8E1F-598F1EC259D5}"/>
              </a:ext>
            </a:extLst>
          </p:cNvPr>
          <p:cNvSpPr txBox="1"/>
          <p:nvPr/>
        </p:nvSpPr>
        <p:spPr>
          <a:xfrm>
            <a:off x="9371516" y="6581001"/>
            <a:ext cx="98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精配准结果</a:t>
            </a: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EB58EE5-068C-47EE-B652-057E1E4D7E9A}"/>
              </a:ext>
            </a:extLst>
          </p:cNvPr>
          <p:cNvSpPr/>
          <p:nvPr/>
        </p:nvSpPr>
        <p:spPr>
          <a:xfrm>
            <a:off x="2856202" y="3502412"/>
            <a:ext cx="690793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8E057BB-BC21-4772-A20B-2F1EDF1F1534}"/>
              </a:ext>
            </a:extLst>
          </p:cNvPr>
          <p:cNvSpPr/>
          <p:nvPr/>
        </p:nvSpPr>
        <p:spPr>
          <a:xfrm>
            <a:off x="7246378" y="3495474"/>
            <a:ext cx="690793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E444EE-8F96-4862-9279-36DA3A3ACDD1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零部件三维表面重建与位姿估计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22A374-A860-45C5-9D76-E37579283701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24" name="圆角矩形 6">
              <a:extLst>
                <a:ext uri="{FF2B5EF4-FFF2-40B4-BE49-F238E27FC236}">
                  <a16:creationId xmlns:a16="http://schemas.microsoft.com/office/drawing/2014/main" id="{56EE4FB4-D568-4BD1-B0E2-E3254515558F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C6C57A-1F4E-4B1B-8969-D4AB901130F0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428A944-BB25-4991-9D01-E45E3F19D83A}"/>
              </a:ext>
            </a:extLst>
          </p:cNvPr>
          <p:cNvSpPr txBox="1"/>
          <p:nvPr/>
        </p:nvSpPr>
        <p:spPr>
          <a:xfrm>
            <a:off x="282527" y="1024006"/>
            <a:ext cx="85102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基于点云配准框架的位姿估计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零部件位姿估计实例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F16F34-910D-4C08-BDB4-203E139176E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21012" y="4755761"/>
            <a:ext cx="1800000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07A533-767C-4D3B-A277-2AE66A3CF6E9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2537" y="4755761"/>
            <a:ext cx="1800000" cy="18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42D522-7A9F-46A4-9CC2-75876AE4663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387109" y="4755761"/>
            <a:ext cx="1800000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3E6BBA-A30D-48B3-8024-9C6D1B26DA5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781931" y="4749394"/>
            <a:ext cx="1800000" cy="18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7716D1-9D59-43F3-8DC1-1F1885EB49E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931" y="4752388"/>
            <a:ext cx="1800000" cy="1800000"/>
          </a:xfrm>
          <a:prstGeom prst="rect">
            <a:avLst/>
          </a:prstGeom>
        </p:spPr>
      </p:pic>
      <p:sp>
        <p:nvSpPr>
          <p:cNvPr id="45" name="箭头: 右 44">
            <a:extLst>
              <a:ext uri="{FF2B5EF4-FFF2-40B4-BE49-F238E27FC236}">
                <a16:creationId xmlns:a16="http://schemas.microsoft.com/office/drawing/2014/main" id="{65D784FB-AA93-4B57-8771-1366A1F7AB10}"/>
              </a:ext>
            </a:extLst>
          </p:cNvPr>
          <p:cNvSpPr/>
          <p:nvPr/>
        </p:nvSpPr>
        <p:spPr>
          <a:xfrm>
            <a:off x="2856202" y="5434380"/>
            <a:ext cx="690793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2CA59D29-6A25-426D-A28F-0A7B7AB3854C}"/>
              </a:ext>
            </a:extLst>
          </p:cNvPr>
          <p:cNvSpPr/>
          <p:nvPr/>
        </p:nvSpPr>
        <p:spPr>
          <a:xfrm>
            <a:off x="7246378" y="5427442"/>
            <a:ext cx="690793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062C6B0-5F0A-4552-8F84-0C876EF64314}"/>
              </a:ext>
            </a:extLst>
          </p:cNvPr>
          <p:cNvSpPr txBox="1"/>
          <p:nvPr/>
        </p:nvSpPr>
        <p:spPr>
          <a:xfrm>
            <a:off x="385799" y="2755017"/>
            <a:ext cx="461665" cy="180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无线缆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64E9FB3-2432-4D44-B20E-245DF3A6B3F9}"/>
              </a:ext>
            </a:extLst>
          </p:cNvPr>
          <p:cNvSpPr txBox="1"/>
          <p:nvPr/>
        </p:nvSpPr>
        <p:spPr>
          <a:xfrm>
            <a:off x="385799" y="4679067"/>
            <a:ext cx="461665" cy="180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带线缆</a:t>
            </a:r>
          </a:p>
        </p:txBody>
      </p:sp>
    </p:spTree>
    <p:extLst>
      <p:ext uri="{BB962C8B-B14F-4D97-AF65-F5344CB8AC3E}">
        <p14:creationId xmlns:p14="http://schemas.microsoft.com/office/powerpoint/2010/main" val="295402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6E180EC-0399-444B-BC8F-DEB1ED8CFC4C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E5977E-F28B-488D-9673-9B158914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CE444EE-8F96-4862-9279-36DA3A3ACDD1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零部件三维表面重建与位姿估计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22A374-A860-45C5-9D76-E37579283701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24" name="圆角矩形 6">
              <a:extLst>
                <a:ext uri="{FF2B5EF4-FFF2-40B4-BE49-F238E27FC236}">
                  <a16:creationId xmlns:a16="http://schemas.microsoft.com/office/drawing/2014/main" id="{56EE4FB4-D568-4BD1-B0E2-E3254515558F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C6C57A-1F4E-4B1B-8969-D4AB901130F0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428A944-BB25-4991-9D01-E45E3F19D83A}"/>
              </a:ext>
            </a:extLst>
          </p:cNvPr>
          <p:cNvSpPr txBox="1"/>
          <p:nvPr/>
        </p:nvSpPr>
        <p:spPr>
          <a:xfrm>
            <a:off x="282527" y="1024006"/>
            <a:ext cx="85102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基于点云配准框架的位姿估计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零部件位姿估计精度测试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54BA452-AF5E-46D5-A59E-998C0D5CC7D6}"/>
              </a:ext>
            </a:extLst>
          </p:cNvPr>
          <p:cNvSpPr/>
          <p:nvPr/>
        </p:nvSpPr>
        <p:spPr>
          <a:xfrm>
            <a:off x="388548" y="1624526"/>
            <a:ext cx="697745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由于拼接结果即是对物体三维表面轮廓的数字化还原，本文考虑选用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对位姿估计结果进行评价。其中，选用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CloudCompare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中“手动选点粗配准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+ICP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精配准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方法得到的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结果作为真值。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69155B3-6131-4943-8B64-19303EC9CB58}"/>
                  </a:ext>
                </a:extLst>
              </p:cNvPr>
              <p:cNvSpPr/>
              <p:nvPr/>
            </p:nvSpPr>
            <p:spPr>
              <a:xfrm>
                <a:off x="7755557" y="1872725"/>
                <a:ext cx="2865785" cy="819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16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zh-CN" altLang="en-US" sz="1600" i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69155B3-6131-4943-8B64-19303EC9C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557" y="1872725"/>
                <a:ext cx="2865785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98B09EA6-347B-4027-9709-B02DFB3DDC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820291"/>
                  </p:ext>
                </p:extLst>
              </p:nvPr>
            </p:nvGraphicFramePr>
            <p:xfrm>
              <a:off x="104727" y="3063171"/>
              <a:ext cx="3241723" cy="2936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49389">
                      <a:extLst>
                        <a:ext uri="{9D8B030D-6E8A-4147-A177-3AD203B41FA5}">
                          <a16:colId xmlns:a16="http://schemas.microsoft.com/office/drawing/2014/main" val="2159457344"/>
                        </a:ext>
                      </a:extLst>
                    </a:gridCol>
                    <a:gridCol w="1292334">
                      <a:extLst>
                        <a:ext uri="{9D8B030D-6E8A-4147-A177-3AD203B41FA5}">
                          <a16:colId xmlns:a16="http://schemas.microsoft.com/office/drawing/2014/main" val="1006448631"/>
                        </a:ext>
                      </a:extLst>
                    </a:gridCol>
                  </a:tblGrid>
                  <a:tr h="5425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RMSE</a:t>
                          </a:r>
                          <a:b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</a:b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/mm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0485843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b="1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CloudCompare</a:t>
                          </a:r>
                          <a:r>
                            <a:rPr lang="zh-CN" sz="1200" b="1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配准结果</a:t>
                          </a:r>
                          <a:endParaRPr lang="zh-CN" sz="14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b="1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1.28</a:t>
                          </a:r>
                          <a:endParaRPr lang="zh-CN" sz="14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83343131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绕回转轴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0">
                                  <a:effectLst/>
                                  <a:latin typeface="Cambria Math" panose="02040503050406030204" pitchFamily="18" charset="0"/>
                                </a:rPr>
                                <m:t>±1°</m:t>
                              </m:r>
                            </m:oMath>
                          </a14:m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1.28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05718493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绕回转轴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0">
                                  <a:effectLst/>
                                  <a:latin typeface="Cambria Math" panose="02040503050406030204" pitchFamily="18" charset="0"/>
                                </a:rPr>
                                <m:t>±2°</m:t>
                              </m:r>
                            </m:oMath>
                          </a14:m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1.31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3663974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绕回转轴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0">
                                  <a:effectLst/>
                                  <a:latin typeface="Cambria Math" panose="02040503050406030204" pitchFamily="18" charset="0"/>
                                </a:rPr>
                                <m:t>±3°</m:t>
                              </m:r>
                            </m:oMath>
                          </a14:m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1.35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57970855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沿</a:t>
                          </a:r>
                          <a:r>
                            <a:rPr lang="en-US" sz="1200" ker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X</a:t>
                          </a:r>
                          <a:r>
                            <a:rPr lang="zh-CN" sz="1200" ker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轴平移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0">
                                  <a:effectLst/>
                                  <a:latin typeface="Cambria Math" panose="02040503050406030204" pitchFamily="18" charset="0"/>
                                </a:rPr>
                                <m:t>±1</m:t>
                              </m:r>
                              <m:r>
                                <m:rPr>
                                  <m:sty m:val="p"/>
                                </m:rPr>
                                <a:rPr lang="en-US" sz="1200" kern="0">
                                  <a:effectLst/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oMath>
                          </a14:m>
                          <a:endParaRPr lang="zh-CN" sz="1400" kern="10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1.41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2849116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沿</a:t>
                          </a:r>
                          <a:r>
                            <a:rPr lang="en-US" sz="1200" ker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Y</a:t>
                          </a:r>
                          <a:r>
                            <a:rPr lang="zh-CN" sz="1200" ker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轴平移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0">
                                  <a:effectLst/>
                                  <a:latin typeface="Cambria Math" panose="02040503050406030204" pitchFamily="18" charset="0"/>
                                </a:rPr>
                                <m:t>±1</m:t>
                              </m:r>
                              <m:r>
                                <m:rPr>
                                  <m:sty m:val="p"/>
                                </m:rPr>
                                <a:rPr lang="en-US" sz="1200" kern="0">
                                  <a:effectLst/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oMath>
                          </a14:m>
                          <a:endParaRPr lang="zh-CN" sz="1400" kern="10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1.41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6175875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绕</a:t>
                          </a:r>
                          <a:r>
                            <a:rPr lang="en-US" sz="1200" ker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Z</a:t>
                          </a:r>
                          <a:r>
                            <a:rPr lang="zh-CN" sz="1200" kern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轴平移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0">
                                  <a:effectLst/>
                                  <a:latin typeface="Cambria Math" panose="02040503050406030204" pitchFamily="18" charset="0"/>
                                </a:rPr>
                                <m:t>±1</m:t>
                              </m:r>
                              <m:r>
                                <m:rPr>
                                  <m:sty m:val="p"/>
                                </m:rPr>
                                <a:rPr lang="en-US" sz="1200" kern="0">
                                  <a:effectLst/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oMath>
                          </a14:m>
                          <a:endParaRPr lang="zh-CN" sz="1400" kern="10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1.54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1325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98B09EA6-347B-4027-9709-B02DFB3DDC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820291"/>
                  </p:ext>
                </p:extLst>
              </p:nvPr>
            </p:nvGraphicFramePr>
            <p:xfrm>
              <a:off x="104727" y="3063171"/>
              <a:ext cx="3241723" cy="2936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49389">
                      <a:extLst>
                        <a:ext uri="{9D8B030D-6E8A-4147-A177-3AD203B41FA5}">
                          <a16:colId xmlns:a16="http://schemas.microsoft.com/office/drawing/2014/main" val="2159457344"/>
                        </a:ext>
                      </a:extLst>
                    </a:gridCol>
                    <a:gridCol w="1292334">
                      <a:extLst>
                        <a:ext uri="{9D8B030D-6E8A-4147-A177-3AD203B41FA5}">
                          <a16:colId xmlns:a16="http://schemas.microsoft.com/office/drawing/2014/main" val="1006448631"/>
                        </a:ext>
                      </a:extLst>
                    </a:gridCol>
                  </a:tblGrid>
                  <a:tr h="5425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RMSE</a:t>
                          </a:r>
                          <a:b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</a:b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/mm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0485843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b="1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CloudCompare</a:t>
                          </a:r>
                          <a:r>
                            <a:rPr lang="zh-CN" sz="1200" b="1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配准结果</a:t>
                          </a:r>
                          <a:endParaRPr lang="zh-CN" sz="14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b="1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1.28</a:t>
                          </a:r>
                          <a:endParaRPr lang="zh-CN" sz="1400" b="1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83343131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13" t="-256140" r="-67813" b="-496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1.28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05718493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13" t="-362500" r="-67813" b="-4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1.31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3663974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13" t="-462500" r="-67813" b="-3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1.35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57970855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13" t="-562500" r="-67813" b="-2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1.41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2849116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13" t="-650877" r="-67813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1.41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6175875"/>
                      </a:ext>
                    </a:extLst>
                  </a:tr>
                  <a:tr h="3419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13" t="-764286" r="-67813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1.54</a:t>
                          </a:r>
                          <a:endParaRPr lang="zh-CN" sz="1400" kern="100" dirty="0"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132577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73A6A2F-1316-4348-B469-940F4FD72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697706"/>
              </p:ext>
            </p:extLst>
          </p:nvPr>
        </p:nvGraphicFramePr>
        <p:xfrm>
          <a:off x="3515231" y="3063171"/>
          <a:ext cx="4593591" cy="2936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6340">
                  <a:extLst>
                    <a:ext uri="{9D8B030D-6E8A-4147-A177-3AD203B41FA5}">
                      <a16:colId xmlns:a16="http://schemas.microsoft.com/office/drawing/2014/main" val="17738749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1001924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769295545"/>
                    </a:ext>
                  </a:extLst>
                </a:gridCol>
                <a:gridCol w="1149351">
                  <a:extLst>
                    <a:ext uri="{9D8B030D-6E8A-4147-A177-3AD203B41FA5}">
                      <a16:colId xmlns:a16="http://schemas.microsoft.com/office/drawing/2014/main" val="4282217566"/>
                    </a:ext>
                  </a:extLst>
                </a:gridCol>
              </a:tblGrid>
              <a:tr h="4941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RANSAC</a:t>
                      </a:r>
                      <a:b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内点阈值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/mm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粗配准配准后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RMSE/mm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精配准配准后</a:t>
                      </a: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RMSE/mm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是否配准成功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56062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9.86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275757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651510" algn="ctr"/>
                          <a:tab pos="1303020" algn="r"/>
                        </a:tabLs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2	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12.80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9829465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2.65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1.30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6595964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2.37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1.35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3325215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1.28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4331977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1.31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4196180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1.31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0050422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1.28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346248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3.16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1.33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0015280"/>
                  </a:ext>
                </a:extLst>
              </a:tr>
              <a:tr h="2333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3.63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5472929"/>
                  </a:ext>
                </a:extLst>
              </a:tr>
            </a:tbl>
          </a:graphicData>
        </a:graphic>
      </p:graphicFrame>
      <p:pic>
        <p:nvPicPr>
          <p:cNvPr id="35" name="图片 34">
            <a:extLst>
              <a:ext uri="{FF2B5EF4-FFF2-40B4-BE49-F238E27FC236}">
                <a16:creationId xmlns:a16="http://schemas.microsoft.com/office/drawing/2014/main" id="{1B1F07A0-A178-4BB0-93B2-89496568CD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5755" r="8436"/>
          <a:stretch/>
        </p:blipFill>
        <p:spPr bwMode="auto">
          <a:xfrm>
            <a:off x="8277603" y="3063171"/>
            <a:ext cx="3631644" cy="293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EC205BF-CE21-4A4E-A9B7-4600C7702468}"/>
              </a:ext>
            </a:extLst>
          </p:cNvPr>
          <p:cNvSpPr txBox="1"/>
          <p:nvPr/>
        </p:nvSpPr>
        <p:spPr>
          <a:xfrm>
            <a:off x="104726" y="5999480"/>
            <a:ext cx="324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无线缆状态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CloudCompare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配准结果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398EB78-7560-4FEB-84B7-136A689008F8}"/>
              </a:ext>
            </a:extLst>
          </p:cNvPr>
          <p:cNvSpPr txBox="1"/>
          <p:nvPr/>
        </p:nvSpPr>
        <p:spPr>
          <a:xfrm>
            <a:off x="4191164" y="5999480"/>
            <a:ext cx="324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本文算法配准结果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0D8FF59-1E88-4DAB-A973-4AD0A5D66D0C}"/>
              </a:ext>
            </a:extLst>
          </p:cNvPr>
          <p:cNvSpPr txBox="1"/>
          <p:nvPr/>
        </p:nvSpPr>
        <p:spPr>
          <a:xfrm>
            <a:off x="8472563" y="5999479"/>
            <a:ext cx="324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本文算法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RMSE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折线图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5877D25-00FC-43A0-86AF-A838749B2FEA}"/>
              </a:ext>
            </a:extLst>
          </p:cNvPr>
          <p:cNvSpPr/>
          <p:nvPr/>
        </p:nvSpPr>
        <p:spPr>
          <a:xfrm>
            <a:off x="286630" y="6326307"/>
            <a:ext cx="1161875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位姿估计误差相比于成熟开源软件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CloudCompare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回转轴转角上不大于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三坐标轴平移上不大于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1mm</a:t>
            </a:r>
          </a:p>
        </p:txBody>
      </p:sp>
    </p:spTree>
    <p:extLst>
      <p:ext uri="{BB962C8B-B14F-4D97-AF65-F5344CB8AC3E}">
        <p14:creationId xmlns:p14="http://schemas.microsoft.com/office/powerpoint/2010/main" val="328002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6E180EC-0399-444B-BC8F-DEB1ED8CFC4C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E5977E-F28B-488D-9673-9B158914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CE444EE-8F96-4862-9279-36DA3A3ACDD1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零部件可装配性评估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22A374-A860-45C5-9D76-E37579283701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24" name="圆角矩形 6">
              <a:extLst>
                <a:ext uri="{FF2B5EF4-FFF2-40B4-BE49-F238E27FC236}">
                  <a16:creationId xmlns:a16="http://schemas.microsoft.com/office/drawing/2014/main" id="{56EE4FB4-D568-4BD1-B0E2-E3254515558F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C6C57A-1F4E-4B1B-8969-D4AB901130F0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428A944-BB25-4991-9D01-E45E3F19D83A}"/>
              </a:ext>
            </a:extLst>
          </p:cNvPr>
          <p:cNvSpPr txBox="1"/>
          <p:nvPr/>
        </p:nvSpPr>
        <p:spPr>
          <a:xfrm>
            <a:off x="282527" y="1024006"/>
            <a:ext cx="85102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碰撞检测框架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介绍与集成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720D9E4-4E7D-4835-B868-D9A4896C480B}"/>
              </a:ext>
            </a:extLst>
          </p:cNvPr>
          <p:cNvSpPr/>
          <p:nvPr/>
        </p:nvSpPr>
        <p:spPr>
          <a:xfrm>
            <a:off x="552440" y="1966666"/>
            <a:ext cx="6361927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Flexible Collide Library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）集成了多种碰撞检测及邻近计算方法，实现了不同模型的碰撞查询。本文选择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输入数据为三角面片模型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，指定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层次包围盒形式为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方向包围盒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提供的接口，实现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基于层次包围盒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的碰撞检测功能的集成。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B48B26-4168-451B-996E-03646B1B4966}"/>
              </a:ext>
            </a:extLst>
          </p:cNvPr>
          <p:cNvCxnSpPr>
            <a:cxnSpLocks/>
          </p:cNvCxnSpPr>
          <p:nvPr/>
        </p:nvCxnSpPr>
        <p:spPr>
          <a:xfrm>
            <a:off x="0" y="6217027"/>
            <a:ext cx="27626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B5A8559-2122-4A17-99CE-834EE9289697}"/>
              </a:ext>
            </a:extLst>
          </p:cNvPr>
          <p:cNvSpPr/>
          <p:nvPr/>
        </p:nvSpPr>
        <p:spPr>
          <a:xfrm>
            <a:off x="260633" y="6242970"/>
            <a:ext cx="116899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J. Pan, S.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Chitta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 and D.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Manocha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 "FCL: A general purpose library for collision and proximity queries," 2012 IEEE International Conference on Robotics and Automation, Saint Paul, MN, USA, 2012, pp. 3859-3866, </a:t>
            </a:r>
            <a:r>
              <a:rPr lang="en-US" altLang="zh-CN" sz="1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doi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: 10.1109/ICRA.2012.6225337.</a:t>
            </a:r>
            <a:endParaRPr lang="zh-CN" altLang="en-US" sz="1100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3C031FD-FB6A-42DD-A8FB-98CAE5A69CF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042" y="4410063"/>
            <a:ext cx="5760085" cy="117221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98E649FE-3627-4BAB-8323-16890A623869}"/>
              </a:ext>
            </a:extLst>
          </p:cNvPr>
          <p:cNvSpPr txBox="1"/>
          <p:nvPr/>
        </p:nvSpPr>
        <p:spPr>
          <a:xfrm>
            <a:off x="1958224" y="5582273"/>
            <a:ext cx="324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对不同输入模型的检测集支持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E733907-8C24-4FB6-9FFB-8DCB9CEF4F8C}"/>
              </a:ext>
            </a:extLst>
          </p:cNvPr>
          <p:cNvSpPr txBox="1"/>
          <p:nvPr/>
        </p:nvSpPr>
        <p:spPr>
          <a:xfrm>
            <a:off x="7942164" y="6028373"/>
            <a:ext cx="324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碰撞检测流程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910ACA-6D5F-465C-8C84-C977852E1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590" y="1420430"/>
            <a:ext cx="4686883" cy="46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8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6E180EC-0399-444B-BC8F-DEB1ED8CFC4C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E5977E-F28B-488D-9673-9B158914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CE444EE-8F96-4862-9279-36DA3A3ACDD1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零部件可装配性评估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22A374-A860-45C5-9D76-E37579283701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24" name="圆角矩形 6">
              <a:extLst>
                <a:ext uri="{FF2B5EF4-FFF2-40B4-BE49-F238E27FC236}">
                  <a16:creationId xmlns:a16="http://schemas.microsoft.com/office/drawing/2014/main" id="{56EE4FB4-D568-4BD1-B0E2-E3254515558F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C6C57A-1F4E-4B1B-8969-D4AB901130F0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428A944-BB25-4991-9D01-E45E3F19D83A}"/>
              </a:ext>
            </a:extLst>
          </p:cNvPr>
          <p:cNvSpPr txBox="1"/>
          <p:nvPr/>
        </p:nvSpPr>
        <p:spPr>
          <a:xfrm>
            <a:off x="282527" y="1024006"/>
            <a:ext cx="85102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零部件可装配性评估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全流程与实验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DAF7D8F-FBFC-4F32-AE6A-E24B8EC5AAD3}"/>
              </a:ext>
            </a:extLst>
          </p:cNvPr>
          <p:cNvSpPr/>
          <p:nvPr/>
        </p:nvSpPr>
        <p:spPr>
          <a:xfrm>
            <a:off x="164571" y="1652077"/>
            <a:ext cx="3600000" cy="864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点云拼接算法重建</a:t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零部件三维表面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A166E37-4D26-4DE1-BED2-C86517963F1A}"/>
              </a:ext>
            </a:extLst>
          </p:cNvPr>
          <p:cNvSpPr/>
          <p:nvPr/>
        </p:nvSpPr>
        <p:spPr>
          <a:xfrm>
            <a:off x="164571" y="2880146"/>
            <a:ext cx="3600000" cy="864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零部件拼接点云与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模型配准移动至装配起始位姿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BA50ACD-F3BF-4CF9-9F7A-535639F05E89}"/>
              </a:ext>
            </a:extLst>
          </p:cNvPr>
          <p:cNvSpPr/>
          <p:nvPr/>
        </p:nvSpPr>
        <p:spPr>
          <a:xfrm>
            <a:off x="164571" y="4126987"/>
            <a:ext cx="3600000" cy="864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贪婪投影三角化生成</a:t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零部件轮廓三角面片模型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850C005-B3D0-48E4-9A0C-DE8033EE17EE}"/>
              </a:ext>
            </a:extLst>
          </p:cNvPr>
          <p:cNvSpPr/>
          <p:nvPr/>
        </p:nvSpPr>
        <p:spPr>
          <a:xfrm>
            <a:off x="164571" y="5363339"/>
            <a:ext cx="3600000" cy="432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三角面片模型动态进行干涉检查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40FA5FC7-1CA8-47E7-98FA-917213485FA5}"/>
              </a:ext>
            </a:extLst>
          </p:cNvPr>
          <p:cNvSpPr/>
          <p:nvPr/>
        </p:nvSpPr>
        <p:spPr>
          <a:xfrm rot="5400000">
            <a:off x="1784571" y="2522253"/>
            <a:ext cx="360000" cy="360000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505CD81F-012A-43FA-B630-B0B90BBF1751}"/>
              </a:ext>
            </a:extLst>
          </p:cNvPr>
          <p:cNvSpPr/>
          <p:nvPr/>
        </p:nvSpPr>
        <p:spPr>
          <a:xfrm rot="5400000">
            <a:off x="1784571" y="3766987"/>
            <a:ext cx="360000" cy="360000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8283A391-D249-42CF-ACBD-E3A2A55E7083}"/>
              </a:ext>
            </a:extLst>
          </p:cNvPr>
          <p:cNvSpPr/>
          <p:nvPr/>
        </p:nvSpPr>
        <p:spPr>
          <a:xfrm rot="5400000">
            <a:off x="1784571" y="4997163"/>
            <a:ext cx="360000" cy="360000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>
            <a:extLst>
              <a:ext uri="{FF2B5EF4-FFF2-40B4-BE49-F238E27FC236}">
                <a16:creationId xmlns:a16="http://schemas.microsoft.com/office/drawing/2014/main" id="{9F5924DA-5372-4952-9934-7F18C7AC40C3}"/>
              </a:ext>
            </a:extLst>
          </p:cNvPr>
          <p:cNvSpPr/>
          <p:nvPr/>
        </p:nvSpPr>
        <p:spPr>
          <a:xfrm>
            <a:off x="1055904" y="6155339"/>
            <a:ext cx="1817334" cy="551111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干涉检查结果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A3E76090-8C1D-4DDD-B176-E52715AB7536}"/>
              </a:ext>
            </a:extLst>
          </p:cNvPr>
          <p:cNvSpPr/>
          <p:nvPr/>
        </p:nvSpPr>
        <p:spPr>
          <a:xfrm rot="5400000">
            <a:off x="1784571" y="5795339"/>
            <a:ext cx="360000" cy="360000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C:\Users\MSI-NB\AppData\Local\Temp\WeChat Files\cfaefc0dbaef05ad4d370a9ba9f1814.jpg">
            <a:extLst>
              <a:ext uri="{FF2B5EF4-FFF2-40B4-BE49-F238E27FC236}">
                <a16:creationId xmlns:a16="http://schemas.microsoft.com/office/drawing/2014/main" id="{C044ADDA-08DC-4FAC-B994-B13C4DC79F5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1" b="33481"/>
          <a:stretch/>
        </p:blipFill>
        <p:spPr bwMode="auto">
          <a:xfrm>
            <a:off x="4964994" y="1683524"/>
            <a:ext cx="1899285" cy="1691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图片 39" descr="C:\Users\MSI-NB\AppData\Local\Temp\WeChat Files\6c05e92ab8ec591d5dc597d9ca3626d.jpg">
            <a:extLst>
              <a:ext uri="{FF2B5EF4-FFF2-40B4-BE49-F238E27FC236}">
                <a16:creationId xmlns:a16="http://schemas.microsoft.com/office/drawing/2014/main" id="{6C6B37A1-B5C3-41B1-BAAA-E52A33176A3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9" t="12042" r="34663"/>
          <a:stretch/>
        </p:blipFill>
        <p:spPr bwMode="auto">
          <a:xfrm>
            <a:off x="6864279" y="1683524"/>
            <a:ext cx="1928495" cy="1691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9A9EAE8-3369-471C-A43A-AB7A8493B8E5}"/>
              </a:ext>
            </a:extLst>
          </p:cNvPr>
          <p:cNvPicPr/>
          <p:nvPr/>
        </p:nvPicPr>
        <p:blipFill rotWithShape="1">
          <a:blip r:embed="rId6"/>
          <a:srcRect t="3881" b="5845"/>
          <a:stretch/>
        </p:blipFill>
        <p:spPr bwMode="auto">
          <a:xfrm>
            <a:off x="8792774" y="1683524"/>
            <a:ext cx="1893570" cy="1691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图片 44" descr="C:\Users\MSI-NB\AppData\Local\Temp\WeChat Files\f7248e98dfdf0b22476a5ad2c0cc3be.jpg">
            <a:extLst>
              <a:ext uri="{FF2B5EF4-FFF2-40B4-BE49-F238E27FC236}">
                <a16:creationId xmlns:a16="http://schemas.microsoft.com/office/drawing/2014/main" id="{EE1188F1-0DFE-4DDB-BFBE-02AD78B9052C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2" b="31458"/>
          <a:stretch/>
        </p:blipFill>
        <p:spPr bwMode="auto">
          <a:xfrm>
            <a:off x="3786142" y="3828006"/>
            <a:ext cx="1968500" cy="19799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图片 45" descr="C:\Users\MSI-NB\AppData\Local\Temp\WeChat Files\5bb659ef256b2e3202a68ca7cfe0cb6.jpg">
            <a:extLst>
              <a:ext uri="{FF2B5EF4-FFF2-40B4-BE49-F238E27FC236}">
                <a16:creationId xmlns:a16="http://schemas.microsoft.com/office/drawing/2014/main" id="{DB94CFD6-7F38-496D-B0BE-3AEFB6A04C16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2" b="32783"/>
          <a:stretch/>
        </p:blipFill>
        <p:spPr bwMode="auto">
          <a:xfrm>
            <a:off x="5754642" y="3828006"/>
            <a:ext cx="1955165" cy="19799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E53ACDD-30B6-466E-A926-984B2DA3DFE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709807" y="3828006"/>
            <a:ext cx="2216785" cy="197993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EF06AC6-C0FF-4EEE-8D47-0EB92D0D8486}"/>
              </a:ext>
            </a:extLst>
          </p:cNvPr>
          <p:cNvPicPr/>
          <p:nvPr/>
        </p:nvPicPr>
        <p:blipFill rotWithShape="1">
          <a:blip r:embed="rId10"/>
          <a:srcRect t="6489" b="-1"/>
          <a:stretch/>
        </p:blipFill>
        <p:spPr bwMode="auto">
          <a:xfrm>
            <a:off x="9926592" y="3828006"/>
            <a:ext cx="2268855" cy="1979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9" name="椭圆 48">
            <a:extLst>
              <a:ext uri="{FF2B5EF4-FFF2-40B4-BE49-F238E27FC236}">
                <a16:creationId xmlns:a16="http://schemas.microsoft.com/office/drawing/2014/main" id="{A7242811-9004-4E57-8EFF-8A427EFA6685}"/>
              </a:ext>
            </a:extLst>
          </p:cNvPr>
          <p:cNvSpPr/>
          <p:nvPr/>
        </p:nvSpPr>
        <p:spPr>
          <a:xfrm>
            <a:off x="10602027" y="4734204"/>
            <a:ext cx="540000" cy="540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4544B18-B5E9-414B-BD07-198DDB51F4B7}"/>
              </a:ext>
            </a:extLst>
          </p:cNvPr>
          <p:cNvSpPr txBox="1"/>
          <p:nvPr/>
        </p:nvSpPr>
        <p:spPr>
          <a:xfrm>
            <a:off x="6096000" y="3375164"/>
            <a:ext cx="3470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平行安装线缆实物装配与本文可装配性评估结果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662CC2E-600B-469E-9875-27C22C9712E1}"/>
              </a:ext>
            </a:extLst>
          </p:cNvPr>
          <p:cNvSpPr/>
          <p:nvPr/>
        </p:nvSpPr>
        <p:spPr>
          <a:xfrm>
            <a:off x="5309151" y="6260778"/>
            <a:ext cx="480131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本文可装配性评估结果与实物装配结果相吻合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81922B8-177F-40D4-ADB8-79C893C88AB4}"/>
              </a:ext>
            </a:extLst>
          </p:cNvPr>
          <p:cNvSpPr txBox="1"/>
          <p:nvPr/>
        </p:nvSpPr>
        <p:spPr>
          <a:xfrm>
            <a:off x="6093205" y="5830647"/>
            <a:ext cx="3470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交织安装线缆实物装配与本文可装配性评估结果</a:t>
            </a:r>
          </a:p>
        </p:txBody>
      </p:sp>
    </p:spTree>
    <p:extLst>
      <p:ext uri="{BB962C8B-B14F-4D97-AF65-F5344CB8AC3E}">
        <p14:creationId xmlns:p14="http://schemas.microsoft.com/office/powerpoint/2010/main" val="239809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F87BB30-8F00-477C-AAB6-BCFBFBE6FD85}"/>
              </a:ext>
            </a:extLst>
          </p:cNvPr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3A4D78-E121-465B-8476-B337A9B8496B}"/>
              </a:ext>
            </a:extLst>
          </p:cNvPr>
          <p:cNvSpPr txBox="1"/>
          <p:nvPr/>
        </p:nvSpPr>
        <p:spPr>
          <a:xfrm>
            <a:off x="699279" y="585373"/>
            <a:ext cx="3367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2FDBAA-192B-4F87-BD92-19A353F4C9F7}"/>
              </a:ext>
            </a:extLst>
          </p:cNvPr>
          <p:cNvSpPr txBox="1"/>
          <p:nvPr/>
        </p:nvSpPr>
        <p:spPr>
          <a:xfrm>
            <a:off x="1865471" y="921645"/>
            <a:ext cx="223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2E7A8E-C81F-404D-8797-1417DDAD64C5}"/>
              </a:ext>
            </a:extLst>
          </p:cNvPr>
          <p:cNvGrpSpPr/>
          <p:nvPr/>
        </p:nvGrpSpPr>
        <p:grpSpPr>
          <a:xfrm>
            <a:off x="4542969" y="169610"/>
            <a:ext cx="720670" cy="642272"/>
            <a:chOff x="4438248" y="1649887"/>
            <a:chExt cx="720670" cy="642272"/>
          </a:xfrm>
        </p:grpSpPr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67876946-8EC6-4593-9A80-EA660023A1E7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AD61A39-DE5F-4F1B-9264-A1EA36337D53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3C70BA8-66DB-46AC-8D87-FD05C996DB53}"/>
              </a:ext>
            </a:extLst>
          </p:cNvPr>
          <p:cNvGrpSpPr/>
          <p:nvPr/>
        </p:nvGrpSpPr>
        <p:grpSpPr>
          <a:xfrm>
            <a:off x="4549526" y="2138914"/>
            <a:ext cx="720670" cy="642272"/>
            <a:chOff x="4438248" y="2615110"/>
            <a:chExt cx="720670" cy="642272"/>
          </a:xfrm>
        </p:grpSpPr>
        <p:sp>
          <p:nvSpPr>
            <p:cNvPr id="11" name="圆角矩形 7">
              <a:extLst>
                <a:ext uri="{FF2B5EF4-FFF2-40B4-BE49-F238E27FC236}">
                  <a16:creationId xmlns:a16="http://schemas.microsoft.com/office/drawing/2014/main" id="{8A957E46-4CDE-4ED1-A69A-4DB169387E64}"/>
                </a:ext>
              </a:extLst>
            </p:cNvPr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53CE855-5B7A-4AB3-922E-D3C44E883B4D}"/>
                </a:ext>
              </a:extLst>
            </p:cNvPr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17208AA-920E-48BA-A98D-9875C12FC6A7}"/>
              </a:ext>
            </a:extLst>
          </p:cNvPr>
          <p:cNvGrpSpPr/>
          <p:nvPr/>
        </p:nvGrpSpPr>
        <p:grpSpPr>
          <a:xfrm>
            <a:off x="4549526" y="3104137"/>
            <a:ext cx="720670" cy="642272"/>
            <a:chOff x="4438248" y="3580333"/>
            <a:chExt cx="720670" cy="642272"/>
          </a:xfrm>
        </p:grpSpPr>
        <p:sp>
          <p:nvSpPr>
            <p:cNvPr id="14" name="圆角矩形 8">
              <a:extLst>
                <a:ext uri="{FF2B5EF4-FFF2-40B4-BE49-F238E27FC236}">
                  <a16:creationId xmlns:a16="http://schemas.microsoft.com/office/drawing/2014/main" id="{5EE5F3CB-D20C-477B-9297-C165A288532A}"/>
                </a:ext>
              </a:extLst>
            </p:cNvPr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328D0C5-DD5E-42D1-AC2F-E9D34BB56CAF}"/>
                </a:ext>
              </a:extLst>
            </p:cNvPr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CDBC20-86D8-4D87-A994-295E2B679D87}"/>
              </a:ext>
            </a:extLst>
          </p:cNvPr>
          <p:cNvGrpSpPr/>
          <p:nvPr/>
        </p:nvGrpSpPr>
        <p:grpSpPr>
          <a:xfrm>
            <a:off x="4549526" y="4069360"/>
            <a:ext cx="720670" cy="642272"/>
            <a:chOff x="4438248" y="4545556"/>
            <a:chExt cx="720670" cy="642272"/>
          </a:xfrm>
        </p:grpSpPr>
        <p:sp>
          <p:nvSpPr>
            <p:cNvPr id="17" name="圆角矩形 9">
              <a:extLst>
                <a:ext uri="{FF2B5EF4-FFF2-40B4-BE49-F238E27FC236}">
                  <a16:creationId xmlns:a16="http://schemas.microsoft.com/office/drawing/2014/main" id="{AB171031-22A2-4DE2-AD9F-A00C69D2B7A6}"/>
                </a:ext>
              </a:extLst>
            </p:cNvPr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2157789-2A6E-457B-9E54-781D936DD6A9}"/>
                </a:ext>
              </a:extLst>
            </p:cNvPr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EE7B534-A0BB-4E9E-95A5-1FD1C6CB5616}"/>
              </a:ext>
            </a:extLst>
          </p:cNvPr>
          <p:cNvSpPr txBox="1"/>
          <p:nvPr/>
        </p:nvSpPr>
        <p:spPr>
          <a:xfrm>
            <a:off x="5539311" y="259585"/>
            <a:ext cx="416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研究背景及意义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3BDBC-E330-4324-863A-B85EDE28D633}"/>
              </a:ext>
            </a:extLst>
          </p:cNvPr>
          <p:cNvSpPr txBox="1"/>
          <p:nvPr/>
        </p:nvSpPr>
        <p:spPr>
          <a:xfrm>
            <a:off x="5542431" y="2233598"/>
            <a:ext cx="496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零部件点云获取及预处理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761266-051B-41B8-88D3-730C7A4F824E}"/>
              </a:ext>
            </a:extLst>
          </p:cNvPr>
          <p:cNvSpPr txBox="1"/>
          <p:nvPr/>
        </p:nvSpPr>
        <p:spPr>
          <a:xfrm>
            <a:off x="5539311" y="3199889"/>
            <a:ext cx="511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零部件三维表面重建与位姿估计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0C9B868-310D-4303-9E9B-D6BCD4E2DEA1}"/>
              </a:ext>
            </a:extLst>
          </p:cNvPr>
          <p:cNvSpPr txBox="1"/>
          <p:nvPr/>
        </p:nvSpPr>
        <p:spPr>
          <a:xfrm>
            <a:off x="5545868" y="4166180"/>
            <a:ext cx="46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零部件可装配性评估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37FE5C4-32F7-4B23-841B-92AEAB78A9A7}"/>
              </a:ext>
            </a:extLst>
          </p:cNvPr>
          <p:cNvSpPr/>
          <p:nvPr/>
        </p:nvSpPr>
        <p:spPr>
          <a:xfrm>
            <a:off x="1126504" y="2861713"/>
            <a:ext cx="2952750" cy="34442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0" i="0" spc="600" dirty="0">
                <a:solidFill>
                  <a:schemeClr val="bg1">
                    <a:lumMod val="9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德才兼备</a:t>
            </a:r>
            <a:endParaRPr lang="en-US" altLang="zh-CN" sz="6000" i="0" spc="600" dirty="0">
              <a:solidFill>
                <a:schemeClr val="bg1">
                  <a:lumMod val="9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6000" i="0" spc="600" dirty="0">
                <a:solidFill>
                  <a:schemeClr val="bg1">
                    <a:lumMod val="9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知行合一</a:t>
            </a:r>
            <a:endParaRPr lang="zh-CN" altLang="en-US" sz="6000" spc="600" dirty="0">
              <a:solidFill>
                <a:schemeClr val="bg1">
                  <a:lumMod val="9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1E8392A-2FA3-4F4A-B553-943DCBEFB225}"/>
              </a:ext>
            </a:extLst>
          </p:cNvPr>
          <p:cNvGrpSpPr/>
          <p:nvPr/>
        </p:nvGrpSpPr>
        <p:grpSpPr>
          <a:xfrm>
            <a:off x="4542969" y="6005939"/>
            <a:ext cx="720670" cy="642272"/>
            <a:chOff x="4438248" y="4545556"/>
            <a:chExt cx="720670" cy="642272"/>
          </a:xfrm>
        </p:grpSpPr>
        <p:sp>
          <p:nvSpPr>
            <p:cNvPr id="28" name="圆角矩形 9">
              <a:extLst>
                <a:ext uri="{FF2B5EF4-FFF2-40B4-BE49-F238E27FC236}">
                  <a16:creationId xmlns:a16="http://schemas.microsoft.com/office/drawing/2014/main" id="{22D3BFD3-74B9-414C-A3E6-06FBD4DFD403}"/>
                </a:ext>
              </a:extLst>
            </p:cNvPr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12EE8E7-8398-4F36-AEEC-07E395110093}"/>
                </a:ext>
              </a:extLst>
            </p:cNvPr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07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69788-2C7A-442D-B075-4E1FAD84F41E}"/>
              </a:ext>
            </a:extLst>
          </p:cNvPr>
          <p:cNvSpPr txBox="1"/>
          <p:nvPr/>
        </p:nvSpPr>
        <p:spPr>
          <a:xfrm>
            <a:off x="5539311" y="6102759"/>
            <a:ext cx="46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B773F6B-FF6D-4BF5-8A21-DFAB5DB3EB39}"/>
              </a:ext>
            </a:extLst>
          </p:cNvPr>
          <p:cNvGrpSpPr/>
          <p:nvPr/>
        </p:nvGrpSpPr>
        <p:grpSpPr>
          <a:xfrm>
            <a:off x="4564865" y="1177113"/>
            <a:ext cx="720670" cy="642272"/>
            <a:chOff x="4438248" y="4545556"/>
            <a:chExt cx="720670" cy="642272"/>
          </a:xfrm>
        </p:grpSpPr>
        <p:sp>
          <p:nvSpPr>
            <p:cNvPr id="32" name="圆角矩形 9">
              <a:extLst>
                <a:ext uri="{FF2B5EF4-FFF2-40B4-BE49-F238E27FC236}">
                  <a16:creationId xmlns:a16="http://schemas.microsoft.com/office/drawing/2014/main" id="{3F66617B-12B2-4EBF-A980-92A8640D3271}"/>
                </a:ext>
              </a:extLst>
            </p:cNvPr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6250504-D64C-43B0-BE1D-DBC1CD4E3260}"/>
                </a:ext>
              </a:extLst>
            </p:cNvPr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2EBEEBC-891E-43D1-ADB4-7ECE0260BECA}"/>
              </a:ext>
            </a:extLst>
          </p:cNvPr>
          <p:cNvSpPr txBox="1"/>
          <p:nvPr/>
        </p:nvSpPr>
        <p:spPr>
          <a:xfrm>
            <a:off x="5561207" y="1273933"/>
            <a:ext cx="46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研究对象与研究内容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7D3DFEA-C0A6-4869-898E-D7CE1AC7F00B}"/>
              </a:ext>
            </a:extLst>
          </p:cNvPr>
          <p:cNvGrpSpPr/>
          <p:nvPr/>
        </p:nvGrpSpPr>
        <p:grpSpPr>
          <a:xfrm>
            <a:off x="4549526" y="5045500"/>
            <a:ext cx="720670" cy="642272"/>
            <a:chOff x="4438248" y="4545556"/>
            <a:chExt cx="720670" cy="642272"/>
          </a:xfrm>
        </p:grpSpPr>
        <p:sp>
          <p:nvSpPr>
            <p:cNvPr id="36" name="圆角矩形 9">
              <a:extLst>
                <a:ext uri="{FF2B5EF4-FFF2-40B4-BE49-F238E27FC236}">
                  <a16:creationId xmlns:a16="http://schemas.microsoft.com/office/drawing/2014/main" id="{485EFF5E-3947-471C-A146-6231D706EB33}"/>
                </a:ext>
              </a:extLst>
            </p:cNvPr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214D527-4E0B-4AF1-8320-B081D913BD7F}"/>
                </a:ext>
              </a:extLst>
            </p:cNvPr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06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18843900-8D7F-413D-9EFC-B6E7BACABA2F}"/>
              </a:ext>
            </a:extLst>
          </p:cNvPr>
          <p:cNvSpPr txBox="1"/>
          <p:nvPr/>
        </p:nvSpPr>
        <p:spPr>
          <a:xfrm>
            <a:off x="5545868" y="5142320"/>
            <a:ext cx="466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软件系统开发与功能验证</a:t>
            </a:r>
          </a:p>
        </p:txBody>
      </p:sp>
    </p:spTree>
    <p:extLst>
      <p:ext uri="{BB962C8B-B14F-4D97-AF65-F5344CB8AC3E}">
        <p14:creationId xmlns:p14="http://schemas.microsoft.com/office/powerpoint/2010/main" val="1275665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6E180EC-0399-444B-BC8F-DEB1ED8CFC4C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E5977E-F28B-488D-9673-9B158914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CE444EE-8F96-4862-9279-36DA3A3ACDD1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软件系统开发与功能验证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22A374-A860-45C5-9D76-E37579283701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24" name="圆角矩形 6">
              <a:extLst>
                <a:ext uri="{FF2B5EF4-FFF2-40B4-BE49-F238E27FC236}">
                  <a16:creationId xmlns:a16="http://schemas.microsoft.com/office/drawing/2014/main" id="{56EE4FB4-D568-4BD1-B0E2-E3254515558F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C6C57A-1F4E-4B1B-8969-D4AB901130F0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06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428A944-BB25-4991-9D01-E45E3F19D83A}"/>
              </a:ext>
            </a:extLst>
          </p:cNvPr>
          <p:cNvSpPr txBox="1"/>
          <p:nvPr/>
        </p:nvSpPr>
        <p:spPr>
          <a:xfrm>
            <a:off x="282527" y="1024006"/>
            <a:ext cx="85102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系统总体架构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1A0CD20-8FF5-48A6-AAFE-A8A5E697B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2" y="3221203"/>
            <a:ext cx="5009600" cy="314753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42AA193-E903-477C-AE9E-9E399B3A9C88}"/>
              </a:ext>
            </a:extLst>
          </p:cNvPr>
          <p:cNvSpPr txBox="1"/>
          <p:nvPr/>
        </p:nvSpPr>
        <p:spPr>
          <a:xfrm>
            <a:off x="2372681" y="6368738"/>
            <a:ext cx="1502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系统总体架构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3784652-EBD9-413E-93B9-23A8F15FF87C}"/>
              </a:ext>
            </a:extLst>
          </p:cNvPr>
          <p:cNvSpPr/>
          <p:nvPr/>
        </p:nvSpPr>
        <p:spPr>
          <a:xfrm>
            <a:off x="1611484" y="1654299"/>
            <a:ext cx="896903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本文软件系统采用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语言编写，通过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组织，集成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PCL/VTK/FCL/Qt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第三方库，实现了三维数据（点云数据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三角面片数据）的管理、算法处理、碰撞检查以及交互可视化，并满足本文可装配性评估全流程处理需求。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320041-1DD0-4A71-9657-0A22EDF45E80}"/>
              </a:ext>
            </a:extLst>
          </p:cNvPr>
          <p:cNvSpPr txBox="1"/>
          <p:nvPr/>
        </p:nvSpPr>
        <p:spPr>
          <a:xfrm>
            <a:off x="8041543" y="6368738"/>
            <a:ext cx="1502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430A9D9-ADD7-4C51-8048-5D29A42EF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414" y="3221203"/>
            <a:ext cx="5608719" cy="31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7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6E180EC-0399-444B-BC8F-DEB1ED8CFC4C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E5977E-F28B-488D-9673-9B1589149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CE444EE-8F96-4862-9279-36DA3A3ACDD1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软件系统开发与功能验证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22A374-A860-45C5-9D76-E37579283701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24" name="圆角矩形 6">
              <a:extLst>
                <a:ext uri="{FF2B5EF4-FFF2-40B4-BE49-F238E27FC236}">
                  <a16:creationId xmlns:a16="http://schemas.microsoft.com/office/drawing/2014/main" id="{56EE4FB4-D568-4BD1-B0E2-E3254515558F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C6C57A-1F4E-4B1B-8969-D4AB901130F0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06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428A944-BB25-4991-9D01-E45E3F19D83A}"/>
              </a:ext>
            </a:extLst>
          </p:cNvPr>
          <p:cNvSpPr txBox="1"/>
          <p:nvPr/>
        </p:nvSpPr>
        <p:spPr>
          <a:xfrm>
            <a:off x="282527" y="1024006"/>
            <a:ext cx="85102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系统演示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vue_video_cache_filtered_spliced(1)">
            <a:hlinkClick r:id="" action="ppaction://media"/>
            <a:extLst>
              <a:ext uri="{FF2B5EF4-FFF2-40B4-BE49-F238E27FC236}">
                <a16:creationId xmlns:a16="http://schemas.microsoft.com/office/drawing/2014/main" id="{FB153226-C7AC-4B1B-B548-4685DFAA33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05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6E180EC-0399-444B-BC8F-DEB1ED8CFC4C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FE5977E-F28B-488D-9673-9B158914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CE444EE-8F96-4862-9279-36DA3A3ACDD1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总结与展望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22A374-A860-45C5-9D76-E37579283701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24" name="圆角矩形 6">
              <a:extLst>
                <a:ext uri="{FF2B5EF4-FFF2-40B4-BE49-F238E27FC236}">
                  <a16:creationId xmlns:a16="http://schemas.microsoft.com/office/drawing/2014/main" id="{56EE4FB4-D568-4BD1-B0E2-E3254515558F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C6C57A-1F4E-4B1B-8969-D4AB901130F0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07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3AED26-E4E9-44CD-9BC8-4F1515BB8E90}"/>
                  </a:ext>
                </a:extLst>
              </p:cNvPr>
              <p:cNvSpPr txBox="1"/>
              <p:nvPr/>
            </p:nvSpPr>
            <p:spPr>
              <a:xfrm>
                <a:off x="106279" y="1199480"/>
                <a:ext cx="6370411" cy="5086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毕设主要工作内容及研究成果：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搭建了零部件场景点云预处理算法流程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通过设置体素降采样网格边长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2mm</a:t>
                </a:r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RANSAC</a:t>
                </a:r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平面分割平面阈值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5mm</a:t>
                </a:r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，统计离群点滤除邻居数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K=50</a:t>
                </a:r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、标准差倍数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，欧式聚类欧式距离阈值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2mm</a:t>
                </a:r>
                <a:r>
                  <a: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，实现场景实测点云数据中零部件轮廓部分点云的提取。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搭建了点云配准框架，实现了实测数据三维表面重建及位姿估计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多视点云拼接结果圆柱部分平均直径拟合误差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&lt;0.5mm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，最大误差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&lt;1mm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位姿估计回转轴回转误差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&lt;3°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，三坐标轴平移误差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&lt;1mm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研究了装配路径干涉检查方法，实现了可装配性评估全流程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以不同线缆安装状态进行本文可装配性评估，与实际装配结果一致。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开发了配套软件系统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设计并开发了配套软件系统，将上述算法封装到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Qt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框架中使其可以完成本文零部件可装配性评估全流程，并进行了可行性验证。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3AED26-E4E9-44CD-9BC8-4F1515BB8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9" y="1199480"/>
                <a:ext cx="6370411" cy="5086392"/>
              </a:xfrm>
              <a:prstGeom prst="rect">
                <a:avLst/>
              </a:prstGeom>
              <a:blipFill>
                <a:blip r:embed="rId4"/>
                <a:stretch>
                  <a:fillRect l="-766" r="-287" b="-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F39EF3D-62EC-44A6-AA1D-A9AA6EAC2154}"/>
              </a:ext>
            </a:extLst>
          </p:cNvPr>
          <p:cNvSpPr txBox="1"/>
          <p:nvPr/>
        </p:nvSpPr>
        <p:spPr>
          <a:xfrm>
            <a:off x="6962250" y="1199480"/>
            <a:ext cx="4879214" cy="347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本文预处理算法要求拍摄场景不能存在多个物体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未来可以通过加入物体识别环节来实现多物体的提取及后续操作。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未接入机械臂控制及规划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未来可以通过集成机械臂控制及规划相关技术，实现基于机械臂的智能化装配全流程，即“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机械臂手眼标定—零部件点云获取—零部件可装配性评估—基于评估结果的机械臂装配规划”全流程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8CE8235-259D-44A8-BEC8-456F67549DCD}"/>
              </a:ext>
            </a:extLst>
          </p:cNvPr>
          <p:cNvCxnSpPr>
            <a:cxnSpLocks/>
          </p:cNvCxnSpPr>
          <p:nvPr/>
        </p:nvCxnSpPr>
        <p:spPr>
          <a:xfrm flipV="1">
            <a:off x="6745266" y="1321039"/>
            <a:ext cx="0" cy="492899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74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66FA6DF-987A-4D57-8D1F-647D5DF9D3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9E1F0"/>
              </a:clrFrom>
              <a:clrTo>
                <a:srgbClr val="D9E1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43000" pressure="0"/>
                    </a14:imgEffect>
                    <a14:imgEffect>
                      <a14:sharpenSoften amount="-22000"/>
                    </a14:imgEffect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09063" y="2947140"/>
            <a:ext cx="6434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</a:rPr>
              <a:t>请各位老师批评指正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1" y="2662728"/>
            <a:ext cx="1399822" cy="1399822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694EE03-F8A3-4209-966E-FEDB759D0C94}"/>
              </a:ext>
            </a:extLst>
          </p:cNvPr>
          <p:cNvSpPr/>
          <p:nvPr/>
        </p:nvSpPr>
        <p:spPr>
          <a:xfrm>
            <a:off x="1253036" y="1417583"/>
            <a:ext cx="3960000" cy="1980000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7F0942-F9A1-4D05-89C4-C22479C21C3B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D2F6-40AF-4FFE-8A4E-86EA588F593B}"/>
              </a:ext>
            </a:extLst>
          </p:cNvPr>
          <p:cNvSpPr txBox="1"/>
          <p:nvPr/>
        </p:nvSpPr>
        <p:spPr>
          <a:xfrm>
            <a:off x="1238225" y="302239"/>
            <a:ext cx="416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研究背景及意义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E6443F-C493-4A9F-B6C1-B39D2B547FF3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1048C6A2-2155-489A-9CD8-91E0E7093593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571DB1-0243-463F-8E23-9A591AEAD94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FFCD038-FC7F-4DE0-9539-AD914230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795C51D-D4C8-4C93-A393-17D6C5504D59}"/>
              </a:ext>
            </a:extLst>
          </p:cNvPr>
          <p:cNvSpPr txBox="1"/>
          <p:nvPr/>
        </p:nvSpPr>
        <p:spPr>
          <a:xfrm>
            <a:off x="1890979" y="1424255"/>
            <a:ext cx="268411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传统数字化预装配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6CD2EF-A966-4155-AE91-473FDA7788B3}"/>
              </a:ext>
            </a:extLst>
          </p:cNvPr>
          <p:cNvSpPr/>
          <p:nvPr/>
        </p:nvSpPr>
        <p:spPr>
          <a:xfrm>
            <a:off x="1253036" y="1876491"/>
            <a:ext cx="3971422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装配零部件理论模型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为仿真输入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能有效检验设计不当导致的干涉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无法检测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实际场景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物体变形、子装配件安装不当导致的干涉情况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10C3C3A-5DAD-44F9-AE8B-107B37B1763D}"/>
              </a:ext>
            </a:extLst>
          </p:cNvPr>
          <p:cNvSpPr/>
          <p:nvPr/>
        </p:nvSpPr>
        <p:spPr>
          <a:xfrm>
            <a:off x="1523988" y="4260168"/>
            <a:ext cx="3380442" cy="18711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03F011-0635-4536-A56F-2878600BE90B}"/>
              </a:ext>
            </a:extLst>
          </p:cNvPr>
          <p:cNvSpPr/>
          <p:nvPr/>
        </p:nvSpPr>
        <p:spPr>
          <a:xfrm>
            <a:off x="1612487" y="4778490"/>
            <a:ext cx="2235928" cy="115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要求零件形式单一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要求零件位姿固定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移动路径固定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3DD65419-595C-47DA-8CC9-55212F00C091}"/>
              </a:ext>
            </a:extLst>
          </p:cNvPr>
          <p:cNvSpPr/>
          <p:nvPr/>
        </p:nvSpPr>
        <p:spPr>
          <a:xfrm>
            <a:off x="3778083" y="5058149"/>
            <a:ext cx="174451" cy="692532"/>
          </a:xfrm>
          <a:prstGeom prst="rightBrace">
            <a:avLst>
              <a:gd name="adj1" fmla="val 8491"/>
              <a:gd name="adj2" fmla="val 47065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8C3C5A-0438-4441-ACE6-2AB0D624E4C1}"/>
              </a:ext>
            </a:extLst>
          </p:cNvPr>
          <p:cNvSpPr/>
          <p:nvPr/>
        </p:nvSpPr>
        <p:spPr>
          <a:xfrm>
            <a:off x="4168731" y="5064531"/>
            <a:ext cx="59503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</a:t>
            </a:r>
            <a:endParaRPr lang="zh-CN" altLang="en-US" sz="16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0D8DB6-B6A2-4C04-972C-467097F5A4AB}"/>
              </a:ext>
            </a:extLst>
          </p:cNvPr>
          <p:cNvSpPr txBox="1"/>
          <p:nvPr/>
        </p:nvSpPr>
        <p:spPr>
          <a:xfrm>
            <a:off x="1651612" y="4255792"/>
            <a:ext cx="315330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传统工业机器人示教型装配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0296C7C1-A5E8-4EBE-B224-AA58C9A8D499}"/>
              </a:ext>
            </a:extLst>
          </p:cNvPr>
          <p:cNvSpPr/>
          <p:nvPr/>
        </p:nvSpPr>
        <p:spPr>
          <a:xfrm>
            <a:off x="6381183" y="1432212"/>
            <a:ext cx="3960000" cy="1980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F7D0D9E-0E4C-4AEB-B1DB-E199699C0CE3}"/>
              </a:ext>
            </a:extLst>
          </p:cNvPr>
          <p:cNvSpPr txBox="1"/>
          <p:nvPr/>
        </p:nvSpPr>
        <p:spPr>
          <a:xfrm>
            <a:off x="6802826" y="1417583"/>
            <a:ext cx="322568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基于实测数据的可装配性评估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77977C-B36D-41B8-9009-B59EEC24203A}"/>
              </a:ext>
            </a:extLst>
          </p:cNvPr>
          <p:cNvSpPr/>
          <p:nvPr/>
        </p:nvSpPr>
        <p:spPr>
          <a:xfrm>
            <a:off x="6381183" y="1891120"/>
            <a:ext cx="3971422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实测点云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实测数模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作为仿真输入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满足测量精度高于加工精度要求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能对实际场景物体变形、子装配件安装不当情况进行现场装配预评估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DD99E66-DB49-47A7-ACC5-2F635579086D}"/>
              </a:ext>
            </a:extLst>
          </p:cNvPr>
          <p:cNvSpPr/>
          <p:nvPr/>
        </p:nvSpPr>
        <p:spPr>
          <a:xfrm>
            <a:off x="6705944" y="4224573"/>
            <a:ext cx="3380442" cy="18711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7967E53-B815-4499-9CE2-A56B8830FAA9}"/>
              </a:ext>
            </a:extLst>
          </p:cNvPr>
          <p:cNvSpPr txBox="1"/>
          <p:nvPr/>
        </p:nvSpPr>
        <p:spPr>
          <a:xfrm>
            <a:off x="6820597" y="4217084"/>
            <a:ext cx="315330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工业机器人智能装配全流程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4645FBB-E0BC-4710-B688-46AB29BA11B6}"/>
              </a:ext>
            </a:extLst>
          </p:cNvPr>
          <p:cNvSpPr/>
          <p:nvPr/>
        </p:nvSpPr>
        <p:spPr>
          <a:xfrm>
            <a:off x="6735139" y="4577065"/>
            <a:ext cx="3351247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识别零件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估计零件位姿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基于现场实测数据预装配评估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规划路径并执行装配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8AEB654-94CA-458B-9520-B2BDB007BCAB}"/>
              </a:ext>
            </a:extLst>
          </p:cNvPr>
          <p:cNvCxnSpPr/>
          <p:nvPr/>
        </p:nvCxnSpPr>
        <p:spPr>
          <a:xfrm>
            <a:off x="10645837" y="1546967"/>
            <a:ext cx="0" cy="180000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BB1A7A0-5A17-4F62-857D-C5AA70AC6DE2}"/>
              </a:ext>
            </a:extLst>
          </p:cNvPr>
          <p:cNvCxnSpPr>
            <a:cxnSpLocks/>
          </p:cNvCxnSpPr>
          <p:nvPr/>
        </p:nvCxnSpPr>
        <p:spPr>
          <a:xfrm>
            <a:off x="10645837" y="4224573"/>
            <a:ext cx="0" cy="187119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12432361-EFA5-4401-99AF-07ACF126EDC3}"/>
              </a:ext>
            </a:extLst>
          </p:cNvPr>
          <p:cNvSpPr txBox="1"/>
          <p:nvPr/>
        </p:nvSpPr>
        <p:spPr>
          <a:xfrm>
            <a:off x="10760397" y="1516687"/>
            <a:ext cx="461665" cy="180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 dirty="0"/>
              <a:t>本文研究内容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F29ADAA-A7EC-4589-B784-7192EA159CA9}"/>
              </a:ext>
            </a:extLst>
          </p:cNvPr>
          <p:cNvSpPr txBox="1"/>
          <p:nvPr/>
        </p:nvSpPr>
        <p:spPr>
          <a:xfrm>
            <a:off x="10760397" y="4260168"/>
            <a:ext cx="461665" cy="1800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 dirty="0"/>
              <a:t>未来集成方向</a:t>
            </a:r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DBF06189-17E4-4F97-9F5E-27552D835676}"/>
              </a:ext>
            </a:extLst>
          </p:cNvPr>
          <p:cNvSpPr/>
          <p:nvPr/>
        </p:nvSpPr>
        <p:spPr>
          <a:xfrm>
            <a:off x="5381518" y="2234322"/>
            <a:ext cx="847338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1613B7CC-F8BC-4213-9691-AA4BF8BC125A}"/>
              </a:ext>
            </a:extLst>
          </p:cNvPr>
          <p:cNvSpPr/>
          <p:nvPr/>
        </p:nvSpPr>
        <p:spPr>
          <a:xfrm rot="5400000">
            <a:off x="8090004" y="3641456"/>
            <a:ext cx="542356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F98DDFDF-B140-42D6-87A5-29989F391CFA}"/>
              </a:ext>
            </a:extLst>
          </p:cNvPr>
          <p:cNvSpPr/>
          <p:nvPr/>
        </p:nvSpPr>
        <p:spPr>
          <a:xfrm>
            <a:off x="5381518" y="4917852"/>
            <a:ext cx="847338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46C4784-1D55-46C1-9547-F2A8D5C43E29}"/>
              </a:ext>
            </a:extLst>
          </p:cNvPr>
          <p:cNvCxnSpPr>
            <a:cxnSpLocks/>
          </p:cNvCxnSpPr>
          <p:nvPr/>
        </p:nvCxnSpPr>
        <p:spPr>
          <a:xfrm>
            <a:off x="0" y="6277583"/>
            <a:ext cx="27626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DA5FF99A-640C-4EC4-A0C6-B4A1C7EBF32E}"/>
              </a:ext>
            </a:extLst>
          </p:cNvPr>
          <p:cNvSpPr/>
          <p:nvPr/>
        </p:nvSpPr>
        <p:spPr>
          <a:xfrm>
            <a:off x="260633" y="6543875"/>
            <a:ext cx="6096000" cy="3141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王皓</a:t>
            </a:r>
            <a:r>
              <a:rPr lang="en-US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陈根良</a:t>
            </a:r>
            <a:r>
              <a:rPr lang="en-US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机器人型装备在航空装配中的应用现状与研究展望</a:t>
            </a:r>
            <a:r>
              <a:rPr lang="en-US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航空学报</a:t>
            </a:r>
            <a:r>
              <a:rPr lang="en-US" altLang="zh-CN" sz="11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,2022,43(05):49-71.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9ABCB5F-9CC5-4B98-8A28-AC92B9423C53}"/>
              </a:ext>
            </a:extLst>
          </p:cNvPr>
          <p:cNvSpPr/>
          <p:nvPr/>
        </p:nvSpPr>
        <p:spPr>
          <a:xfrm>
            <a:off x="260633" y="6363252"/>
            <a:ext cx="89757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罗振伟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梅中义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基于测量数据的飞机数字化预装配技术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航空制造技术</a:t>
            </a:r>
            <a:r>
              <a:rPr lang="en-US" altLang="zh-CN" sz="1100" dirty="0">
                <a:latin typeface="Times New Roman" panose="02020603050405020304" pitchFamily="18" charset="0"/>
                <a:ea typeface="宋体" panose="02010600030101010101" pitchFamily="2" charset="-122"/>
              </a:rPr>
              <a:t>,2013,No.440(20):99-102+108.DOI:10.16080/j.issn1671-833x.2013.20.048.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0565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57F0942-F9A1-4D05-89C4-C22479C21C3B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D2F6-40AF-4FFE-8A4E-86EA588F593B}"/>
              </a:ext>
            </a:extLst>
          </p:cNvPr>
          <p:cNvSpPr txBox="1"/>
          <p:nvPr/>
        </p:nvSpPr>
        <p:spPr>
          <a:xfrm>
            <a:off x="1238225" y="302239"/>
            <a:ext cx="416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研究对象与研究内容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E6443F-C493-4A9F-B6C1-B39D2B547FF3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1048C6A2-2155-489A-9CD8-91E0E7093593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571DB1-0243-463F-8E23-9A591AEAD94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FFCD038-FC7F-4DE0-9539-AD914230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C4C4D21-1ED3-4F6E-A7A7-26D3145721EA}"/>
              </a:ext>
            </a:extLst>
          </p:cNvPr>
          <p:cNvSpPr txBox="1"/>
          <p:nvPr/>
        </p:nvSpPr>
        <p:spPr>
          <a:xfrm>
            <a:off x="16607" y="1064581"/>
            <a:ext cx="19293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研究对象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5887B6-C7CA-44AE-BA8F-AC8336F5631E}"/>
              </a:ext>
            </a:extLst>
          </p:cNvPr>
          <p:cNvSpPr/>
          <p:nvPr/>
        </p:nvSpPr>
        <p:spPr>
          <a:xfrm>
            <a:off x="665065" y="1565002"/>
            <a:ext cx="1123630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为了直观展示实际场景下零部件变形导致干涉的情况，本文选用如下以对接为装配形式的零部件作为研究对象：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20E54A3-965F-40BA-8689-89051BF767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4361" y="2259777"/>
            <a:ext cx="1907540" cy="176339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F1689E4-3772-470B-A327-99BE83DEB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901" y="2259777"/>
            <a:ext cx="1740034" cy="176419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62B5DBF-ED4C-4C2E-A1B3-B4C4E4EC5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956" y="2154785"/>
            <a:ext cx="2176017" cy="186651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E11B626-6D00-42E2-94B2-66C049C33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974" y="2154786"/>
            <a:ext cx="2078110" cy="186651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553D4B2D-8E42-4F84-A14B-C42CE8F853A2}"/>
              </a:ext>
            </a:extLst>
          </p:cNvPr>
          <p:cNvSpPr/>
          <p:nvPr/>
        </p:nvSpPr>
        <p:spPr>
          <a:xfrm>
            <a:off x="1537657" y="4021300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刚性固定件模型</a:t>
            </a:r>
            <a:endParaRPr lang="zh-CN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5715564-E23B-4C41-AF4F-897320D0547F}"/>
              </a:ext>
            </a:extLst>
          </p:cNvPr>
          <p:cNvSpPr/>
          <p:nvPr/>
        </p:nvSpPr>
        <p:spPr>
          <a:xfrm>
            <a:off x="6010088" y="4021299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纯刚性移动件模型</a:t>
            </a:r>
            <a:endParaRPr lang="zh-CN" altLang="en-US" sz="1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FDC4A9F-0C87-4B2C-9893-2D5D859810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15"/>
          <a:stretch/>
        </p:blipFill>
        <p:spPr>
          <a:xfrm>
            <a:off x="9426106" y="2156656"/>
            <a:ext cx="2115478" cy="1864646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C1160E6-14E3-43F3-AB65-AB9D0B9A18EF}"/>
              </a:ext>
            </a:extLst>
          </p:cNvPr>
          <p:cNvSpPr/>
          <p:nvPr/>
        </p:nvSpPr>
        <p:spPr>
          <a:xfrm>
            <a:off x="9703991" y="4021299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纯刚性模型装配示意</a:t>
            </a:r>
            <a:endParaRPr lang="zh-CN" altLang="en-US" sz="1200" dirty="0"/>
          </a:p>
        </p:txBody>
      </p:sp>
      <p:sp>
        <p:nvSpPr>
          <p:cNvPr id="27" name="十字形 26">
            <a:extLst>
              <a:ext uri="{FF2B5EF4-FFF2-40B4-BE49-F238E27FC236}">
                <a16:creationId xmlns:a16="http://schemas.microsoft.com/office/drawing/2014/main" id="{3243E68A-9F6D-46A2-B343-4F7720CFC668}"/>
              </a:ext>
            </a:extLst>
          </p:cNvPr>
          <p:cNvSpPr/>
          <p:nvPr/>
        </p:nvSpPr>
        <p:spPr>
          <a:xfrm>
            <a:off x="3956485" y="2811828"/>
            <a:ext cx="540000" cy="540000"/>
          </a:xfrm>
          <a:prstGeom prst="plus">
            <a:avLst>
              <a:gd name="adj" fmla="val 358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5471759A-B0A7-4B49-861B-CAFE16D6DD5A}"/>
              </a:ext>
            </a:extLst>
          </p:cNvPr>
          <p:cNvSpPr/>
          <p:nvPr/>
        </p:nvSpPr>
        <p:spPr>
          <a:xfrm>
            <a:off x="8839917" y="2892253"/>
            <a:ext cx="542356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十字形 59">
            <a:extLst>
              <a:ext uri="{FF2B5EF4-FFF2-40B4-BE49-F238E27FC236}">
                <a16:creationId xmlns:a16="http://schemas.microsoft.com/office/drawing/2014/main" id="{391B08DA-76A4-4201-90C1-ED28842AA206}"/>
              </a:ext>
            </a:extLst>
          </p:cNvPr>
          <p:cNvSpPr/>
          <p:nvPr/>
        </p:nvSpPr>
        <p:spPr>
          <a:xfrm>
            <a:off x="1898599" y="5331195"/>
            <a:ext cx="540000" cy="540000"/>
          </a:xfrm>
          <a:prstGeom prst="plus">
            <a:avLst>
              <a:gd name="adj" fmla="val 3589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3" name="图片 62" descr="C:\Users\MSI-NB\AppData\Local\Temp\WeChat Files\cfaefc0dbaef05ad4d370a9ba9f1814.jpg">
            <a:extLst>
              <a:ext uri="{FF2B5EF4-FFF2-40B4-BE49-F238E27FC236}">
                <a16:creationId xmlns:a16="http://schemas.microsoft.com/office/drawing/2014/main" id="{39FE4514-2DEC-484C-B7DB-AD31BEF2C61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1" b="33481"/>
          <a:stretch/>
        </p:blipFill>
        <p:spPr bwMode="auto">
          <a:xfrm>
            <a:off x="2914514" y="4719847"/>
            <a:ext cx="2095626" cy="1866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图片 63" descr="C:\Users\MSI-NB\AppData\Local\Temp\WeChat Files\f7248e98dfdf0b22476a5ad2c0cc3be.jpg">
            <a:extLst>
              <a:ext uri="{FF2B5EF4-FFF2-40B4-BE49-F238E27FC236}">
                <a16:creationId xmlns:a16="http://schemas.microsoft.com/office/drawing/2014/main" id="{1286F0D0-5482-4468-A3EA-1E526481D5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2" b="34050"/>
          <a:stretch/>
        </p:blipFill>
        <p:spPr bwMode="auto">
          <a:xfrm>
            <a:off x="5010139" y="4719850"/>
            <a:ext cx="1968500" cy="18665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84E492CE-5CC1-4418-B6BB-884BD5AB6365}"/>
              </a:ext>
            </a:extLst>
          </p:cNvPr>
          <p:cNvSpPr/>
          <p:nvPr/>
        </p:nvSpPr>
        <p:spPr>
          <a:xfrm>
            <a:off x="3499949" y="6584490"/>
            <a:ext cx="30203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带不同安装状态线缆移动件（平行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交织）</a:t>
            </a:r>
            <a:endParaRPr lang="zh-CN" altLang="en-US" sz="1200" dirty="0"/>
          </a:p>
        </p:txBody>
      </p:sp>
      <p:pic>
        <p:nvPicPr>
          <p:cNvPr id="66" name="图片 65" descr="C:\Users\MSI-NB\AppData\Local\Temp\WeChat Files\6c05e92ab8ec591d5dc597d9ca3626d.jpg">
            <a:extLst>
              <a:ext uri="{FF2B5EF4-FFF2-40B4-BE49-F238E27FC236}">
                <a16:creationId xmlns:a16="http://schemas.microsoft.com/office/drawing/2014/main" id="{65F47FF1-602B-4C4D-9B83-DC74EE74A4D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9" t="12042" r="34663"/>
          <a:stretch/>
        </p:blipFill>
        <p:spPr bwMode="auto">
          <a:xfrm>
            <a:off x="7640926" y="4719847"/>
            <a:ext cx="2127857" cy="18665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图片 66" descr="C:\Users\MSI-NB\AppData\Local\Temp\WeChat Files\5bb659ef256b2e3202a68ca7cfe0cb6.jpg">
            <a:extLst>
              <a:ext uri="{FF2B5EF4-FFF2-40B4-BE49-F238E27FC236}">
                <a16:creationId xmlns:a16="http://schemas.microsoft.com/office/drawing/2014/main" id="{D62C5697-39F0-4AED-861B-1F0CD0FDE71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2" r="3818" b="32783"/>
          <a:stretch/>
        </p:blipFill>
        <p:spPr bwMode="auto">
          <a:xfrm>
            <a:off x="9768784" y="4719847"/>
            <a:ext cx="1772800" cy="18665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8" name="箭头: 右 67">
            <a:extLst>
              <a:ext uri="{FF2B5EF4-FFF2-40B4-BE49-F238E27FC236}">
                <a16:creationId xmlns:a16="http://schemas.microsoft.com/office/drawing/2014/main" id="{706B505D-CCDC-4856-A4D2-9A4055609A9A}"/>
              </a:ext>
            </a:extLst>
          </p:cNvPr>
          <p:cNvSpPr/>
          <p:nvPr/>
        </p:nvSpPr>
        <p:spPr>
          <a:xfrm>
            <a:off x="7038604" y="5456378"/>
            <a:ext cx="542356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20478F6-167F-40AF-B4C1-D9428A8D3D53}"/>
              </a:ext>
            </a:extLst>
          </p:cNvPr>
          <p:cNvSpPr/>
          <p:nvPr/>
        </p:nvSpPr>
        <p:spPr>
          <a:xfrm>
            <a:off x="8181649" y="6584489"/>
            <a:ext cx="3174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不同线缆安装状态装配结果（未干涉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干涉）</a:t>
            </a:r>
            <a:endParaRPr lang="zh-CN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700E8DD-4FC1-4EBD-80B8-53D5004C6787}"/>
              </a:ext>
            </a:extLst>
          </p:cNvPr>
          <p:cNvSpPr/>
          <p:nvPr/>
        </p:nvSpPr>
        <p:spPr>
          <a:xfrm>
            <a:off x="8404734" y="4345643"/>
            <a:ext cx="2779928" cy="276999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侧面留有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6.29mm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间隙供线缆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平行缠绕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3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57F0942-F9A1-4D05-89C4-C22479C21C3B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D2F6-40AF-4FFE-8A4E-86EA588F593B}"/>
              </a:ext>
            </a:extLst>
          </p:cNvPr>
          <p:cNvSpPr txBox="1"/>
          <p:nvPr/>
        </p:nvSpPr>
        <p:spPr>
          <a:xfrm>
            <a:off x="1238225" y="302239"/>
            <a:ext cx="416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研究对象与研究内容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E6443F-C493-4A9F-B6C1-B39D2B547FF3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1048C6A2-2155-489A-9CD8-91E0E7093593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571DB1-0243-463F-8E23-9A591AEAD94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FFCD038-FC7F-4DE0-9539-AD914230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C4C4D21-1ED3-4F6E-A7A7-26D3145721EA}"/>
              </a:ext>
            </a:extLst>
          </p:cNvPr>
          <p:cNvSpPr txBox="1"/>
          <p:nvPr/>
        </p:nvSpPr>
        <p:spPr>
          <a:xfrm>
            <a:off x="16607" y="1066143"/>
            <a:ext cx="19293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8D62A10-B095-486D-96B1-2942723925C8}"/>
              </a:ext>
            </a:extLst>
          </p:cNvPr>
          <p:cNvSpPr txBox="1"/>
          <p:nvPr/>
        </p:nvSpPr>
        <p:spPr>
          <a:xfrm>
            <a:off x="943059" y="1532390"/>
            <a:ext cx="5572948" cy="5317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零部件点云预处理算法流程研究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针对实测点云数据存在的冗杂场景及噪点数据，研究并制定预处理算法流程，以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提取零部件单视角轮廓点云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基于点云配准的零部件三维重建及位姿估计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首先，研究并搭建通用的点云配准框架；其次，基于该框架实现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多视角零部件轮廓点云拼接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，完成零部件表面三维重建；再次，直接应用该框架实现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场景零部件相对于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模型的位姿估计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基于零部件三维重建数据的可装配性评估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对于处在装配起始位姿的零部件实测重建模型，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开源碰撞检测框架，搭建并实现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装配过程动态干涉检查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方法，检测是否有线缆安装不正确导致的干涉情况。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开发配套软件系统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封装并集成上述算法至软件系统，以人机交互方式实现可装配性评估全流程。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ACA1513-7439-44B9-AC5F-80CED07C2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64" t="12181" r="20628" b="8126"/>
          <a:stretch/>
        </p:blipFill>
        <p:spPr bwMode="auto">
          <a:xfrm>
            <a:off x="7218309" y="1028042"/>
            <a:ext cx="1642110" cy="15777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69FAF7-D66F-449A-8FB6-B97C93553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029" y="1279902"/>
            <a:ext cx="1665242" cy="161988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23B2840-AF3A-4505-B5EF-2C5D792BD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901" y="2873442"/>
            <a:ext cx="1642110" cy="1619885"/>
          </a:xfrm>
          <a:prstGeom prst="rect">
            <a:avLst/>
          </a:prstGeom>
        </p:spPr>
      </p:pic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41C71FD-C845-40B6-8476-579D4535D841}"/>
              </a:ext>
            </a:extLst>
          </p:cNvPr>
          <p:cNvCxnSpPr>
            <a:cxnSpLocks/>
            <a:stCxn id="37" idx="3"/>
            <a:endCxn id="5" idx="1"/>
          </p:cNvCxnSpPr>
          <p:nvPr/>
        </p:nvCxnSpPr>
        <p:spPr>
          <a:xfrm>
            <a:off x="8860419" y="1816923"/>
            <a:ext cx="711610" cy="272922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>
            <a:extLst>
              <a:ext uri="{FF2B5EF4-FFF2-40B4-BE49-F238E27FC236}">
                <a16:creationId xmlns:a16="http://schemas.microsoft.com/office/drawing/2014/main" id="{A72B34D0-A138-48B7-914E-2A4C5BAA17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8" b="1058"/>
          <a:stretch/>
        </p:blipFill>
        <p:spPr bwMode="auto">
          <a:xfrm>
            <a:off x="9571535" y="3170595"/>
            <a:ext cx="1665242" cy="1632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38A6772-EAEE-40F8-AD51-3F5247847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521" y="4773494"/>
            <a:ext cx="1674695" cy="163226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2E6CF02-BFB2-487A-A25E-82B22AD6AD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881" b="5845"/>
          <a:stretch/>
        </p:blipFill>
        <p:spPr bwMode="auto">
          <a:xfrm>
            <a:off x="9569815" y="5085839"/>
            <a:ext cx="1664253" cy="14867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2B6A73C-BDA5-4C1A-B309-0E6ADD5E1AD6}"/>
              </a:ext>
            </a:extLst>
          </p:cNvPr>
          <p:cNvCxnSpPr>
            <a:cxnSpLocks/>
            <a:stCxn id="5" idx="1"/>
            <a:endCxn id="43" idx="3"/>
          </p:cNvCxnSpPr>
          <p:nvPr/>
        </p:nvCxnSpPr>
        <p:spPr>
          <a:xfrm flipH="1">
            <a:off x="8848011" y="2089845"/>
            <a:ext cx="724018" cy="159354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5624B27-53FD-4DA5-B201-9DC2A44EF44E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8848011" y="3683385"/>
            <a:ext cx="723524" cy="303341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C42EE8F-267D-498D-94E6-757AFA795B96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8898216" y="3986726"/>
            <a:ext cx="673319" cy="160290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ED9DD1F4-C92A-4A19-B452-6ECA8700D892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8898216" y="5589626"/>
            <a:ext cx="671599" cy="239602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D0E073B7-E850-4481-911F-5DB58F81FBBF}"/>
              </a:ext>
            </a:extLst>
          </p:cNvPr>
          <p:cNvSpPr txBox="1"/>
          <p:nvPr/>
        </p:nvSpPr>
        <p:spPr>
          <a:xfrm>
            <a:off x="7318560" y="2605803"/>
            <a:ext cx="1441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实测场景源点云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1D50E7E-A083-4BAE-8AA4-5BB1B7F5898D}"/>
              </a:ext>
            </a:extLst>
          </p:cNvPr>
          <p:cNvSpPr txBox="1"/>
          <p:nvPr/>
        </p:nvSpPr>
        <p:spPr>
          <a:xfrm>
            <a:off x="9546975" y="2899786"/>
            <a:ext cx="1709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预处理提取零部件轮廓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7073957-B519-4C17-A32D-AF1EA3331644}"/>
              </a:ext>
            </a:extLst>
          </p:cNvPr>
          <p:cNvSpPr txBox="1"/>
          <p:nvPr/>
        </p:nvSpPr>
        <p:spPr>
          <a:xfrm>
            <a:off x="7189326" y="4493327"/>
            <a:ext cx="1709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点云拼接重建三维表面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71E7BBE-D7C8-4BB5-9081-7FE671A8271B}"/>
              </a:ext>
            </a:extLst>
          </p:cNvPr>
          <p:cNvSpPr txBox="1"/>
          <p:nvPr/>
        </p:nvSpPr>
        <p:spPr>
          <a:xfrm>
            <a:off x="9579327" y="4808840"/>
            <a:ext cx="166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场景零部件位姿估计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C727C38-1A4D-49DC-A0BC-919443355E97}"/>
              </a:ext>
            </a:extLst>
          </p:cNvPr>
          <p:cNvSpPr txBox="1"/>
          <p:nvPr/>
        </p:nvSpPr>
        <p:spPr>
          <a:xfrm>
            <a:off x="7205901" y="6405757"/>
            <a:ext cx="1709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装配过程动态干涉检查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C2A288BE-248C-49F1-B695-1ADC928C74E2}"/>
              </a:ext>
            </a:extLst>
          </p:cNvPr>
          <p:cNvSpPr txBox="1"/>
          <p:nvPr/>
        </p:nvSpPr>
        <p:spPr>
          <a:xfrm>
            <a:off x="9664492" y="6572616"/>
            <a:ext cx="166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干涉检查结果</a:t>
            </a:r>
          </a:p>
        </p:txBody>
      </p:sp>
    </p:spTree>
    <p:extLst>
      <p:ext uri="{BB962C8B-B14F-4D97-AF65-F5344CB8AC3E}">
        <p14:creationId xmlns:p14="http://schemas.microsoft.com/office/powerpoint/2010/main" val="288018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57F0942-F9A1-4D05-89C4-C22479C21C3B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D2F6-40AF-4FFE-8A4E-86EA588F593B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零部件点云获取及预处理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E6443F-C493-4A9F-B6C1-B39D2B547FF3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1048C6A2-2155-489A-9CD8-91E0E7093593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571DB1-0243-463F-8E23-9A591AEAD94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FFCD038-FC7F-4DE0-9539-AD914230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2C7539A-DCBF-4757-AF40-7C24C0F70A95}"/>
              </a:ext>
            </a:extLst>
          </p:cNvPr>
          <p:cNvSpPr txBox="1"/>
          <p:nvPr/>
        </p:nvSpPr>
        <p:spPr>
          <a:xfrm>
            <a:off x="282528" y="1024006"/>
            <a:ext cx="267657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零部件点云获取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 descr="C:\Users\Administrator\Desktop\QQ截图20230212192811.png">
            <a:extLst>
              <a:ext uri="{FF2B5EF4-FFF2-40B4-BE49-F238E27FC236}">
                <a16:creationId xmlns:a16="http://schemas.microsoft.com/office/drawing/2014/main" id="{B90FE4DB-07AD-47E7-8562-DA3E2561294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5943" y="2089651"/>
            <a:ext cx="3881755" cy="1770380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112875A6-5ECD-47D8-BEB4-7A9CACE339A7}"/>
              </a:ext>
            </a:extLst>
          </p:cNvPr>
          <p:cNvSpPr txBox="1"/>
          <p:nvPr/>
        </p:nvSpPr>
        <p:spPr>
          <a:xfrm>
            <a:off x="2464596" y="3885029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G1Q-D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双目三维扫描仪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3324A57A-BB10-4DCC-B716-DFEE5AC48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81"/>
          <a:stretch/>
        </p:blipFill>
        <p:spPr bwMode="auto">
          <a:xfrm>
            <a:off x="1575943" y="4743143"/>
            <a:ext cx="3881755" cy="177166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858DEACC-8416-4B5A-9C18-8FF0506DFE27}"/>
              </a:ext>
            </a:extLst>
          </p:cNvPr>
          <p:cNvSpPr txBox="1"/>
          <p:nvPr/>
        </p:nvSpPr>
        <p:spPr>
          <a:xfrm>
            <a:off x="2464596" y="6514813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移动件实际场景点云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B6EE3E15-6E61-4AB1-8AEE-D1FB8F2C7C61}"/>
              </a:ext>
            </a:extLst>
          </p:cNvPr>
          <p:cNvSpPr/>
          <p:nvPr/>
        </p:nvSpPr>
        <p:spPr>
          <a:xfrm rot="5400000">
            <a:off x="3245640" y="4236481"/>
            <a:ext cx="542356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B34F8A-D4C1-421D-990B-73E4420A916D}"/>
              </a:ext>
            </a:extLst>
          </p:cNvPr>
          <p:cNvSpPr/>
          <p:nvPr/>
        </p:nvSpPr>
        <p:spPr>
          <a:xfrm>
            <a:off x="2154906" y="1602606"/>
            <a:ext cx="272382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零部件实际场景实测点云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3FFA9F2-BA8B-44F9-AE06-421198B2FBCD}"/>
              </a:ext>
            </a:extLst>
          </p:cNvPr>
          <p:cNvSpPr/>
          <p:nvPr/>
        </p:nvSpPr>
        <p:spPr>
          <a:xfrm>
            <a:off x="7571083" y="1602606"/>
            <a:ext cx="231185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模型点云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829379-0A70-4B20-A04C-85428DDB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600" y="2089650"/>
            <a:ext cx="3148800" cy="177120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0260E57D-7802-4465-A144-4D9126CBF2A3}"/>
              </a:ext>
            </a:extLst>
          </p:cNvPr>
          <p:cNvSpPr txBox="1"/>
          <p:nvPr/>
        </p:nvSpPr>
        <p:spPr>
          <a:xfrm>
            <a:off x="7571083" y="3886840"/>
            <a:ext cx="231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SOLIDWORKS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07A21AA-2720-42FA-B7DF-CAA06E9C0C8A}"/>
              </a:ext>
            </a:extLst>
          </p:cNvPr>
          <p:cNvSpPr txBox="1"/>
          <p:nvPr/>
        </p:nvSpPr>
        <p:spPr>
          <a:xfrm>
            <a:off x="3713544" y="4228348"/>
            <a:ext cx="56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拍摄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98F692-35AE-4FBB-8531-03778E6164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99" r="2731" b="4903"/>
          <a:stretch/>
        </p:blipFill>
        <p:spPr>
          <a:xfrm>
            <a:off x="7158600" y="4750353"/>
            <a:ext cx="3151903" cy="177120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58" name="箭头: 右 57">
            <a:extLst>
              <a:ext uri="{FF2B5EF4-FFF2-40B4-BE49-F238E27FC236}">
                <a16:creationId xmlns:a16="http://schemas.microsoft.com/office/drawing/2014/main" id="{91C9AA58-31F8-4808-9CE2-B75D5280FB3B}"/>
              </a:ext>
            </a:extLst>
          </p:cNvPr>
          <p:cNvSpPr/>
          <p:nvPr/>
        </p:nvSpPr>
        <p:spPr>
          <a:xfrm rot="5400000">
            <a:off x="8469999" y="4236481"/>
            <a:ext cx="542356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2176B8-0F96-4EB4-8F03-A6B151009575}"/>
              </a:ext>
            </a:extLst>
          </p:cNvPr>
          <p:cNvSpPr txBox="1"/>
          <p:nvPr/>
        </p:nvSpPr>
        <p:spPr>
          <a:xfrm>
            <a:off x="8937902" y="4228348"/>
            <a:ext cx="108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均匀下采样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3762F7A-9652-4741-9FE8-FE76E73A7BDC}"/>
              </a:ext>
            </a:extLst>
          </p:cNvPr>
          <p:cNvSpPr txBox="1"/>
          <p:nvPr/>
        </p:nvSpPr>
        <p:spPr>
          <a:xfrm>
            <a:off x="7266250" y="6514812"/>
            <a:ext cx="2949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CloudCompare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移动件模型下采样点云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59E670F-8F7C-4E94-AE01-4CAACC1BEC5B}"/>
              </a:ext>
            </a:extLst>
          </p:cNvPr>
          <p:cNvCxnSpPr>
            <a:cxnSpLocks/>
          </p:cNvCxnSpPr>
          <p:nvPr/>
        </p:nvCxnSpPr>
        <p:spPr>
          <a:xfrm>
            <a:off x="6311900" y="2061514"/>
            <a:ext cx="0" cy="445329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1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57F0942-F9A1-4D05-89C4-C22479C21C3B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D2F6-40AF-4FFE-8A4E-86EA588F593B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零部件点云获取及预处理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E6443F-C493-4A9F-B6C1-B39D2B547FF3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1048C6A2-2155-489A-9CD8-91E0E7093593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571DB1-0243-463F-8E23-9A591AEAD94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FFCD038-FC7F-4DE0-9539-AD914230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43E4FD9-A537-498D-A6D9-7EF10F98D6E5}"/>
              </a:ext>
            </a:extLst>
          </p:cNvPr>
          <p:cNvSpPr txBox="1"/>
          <p:nvPr/>
        </p:nvSpPr>
        <p:spPr>
          <a:xfrm>
            <a:off x="282528" y="1024006"/>
            <a:ext cx="50687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零部件点云预处理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A2CB11F-8C32-4E16-9198-4E34EBAE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41" y="1506403"/>
            <a:ext cx="2157713" cy="21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D698765-AEF0-456D-BC88-B26DD811B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94" r="18274"/>
          <a:stretch/>
        </p:blipFill>
        <p:spPr>
          <a:xfrm>
            <a:off x="6840766" y="1506403"/>
            <a:ext cx="2300917" cy="216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263F1FD-8E7F-4503-999D-8CB7CB827C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77" r="12656"/>
          <a:stretch/>
        </p:blipFill>
        <p:spPr>
          <a:xfrm>
            <a:off x="9141111" y="1506403"/>
            <a:ext cx="2157713" cy="216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CF8465F-1AAF-4122-84A9-CABE80156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103" y="1506403"/>
            <a:ext cx="2153903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F9EE69-DF5D-4859-8675-E7D333FD34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18" r="18965"/>
          <a:stretch/>
        </p:blipFill>
        <p:spPr bwMode="auto">
          <a:xfrm>
            <a:off x="8997907" y="4399506"/>
            <a:ext cx="2300917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F3282B8-6EAB-4DC0-B7F3-D74072863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209" y="4399506"/>
            <a:ext cx="3436682" cy="216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7FBF49B-9A67-488E-B8E6-0509EF6A5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170" y="4399506"/>
            <a:ext cx="3429782" cy="2160000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531CC2C4-E31B-4709-9576-1DB1D380004A}"/>
              </a:ext>
            </a:extLst>
          </p:cNvPr>
          <p:cNvSpPr/>
          <p:nvPr/>
        </p:nvSpPr>
        <p:spPr>
          <a:xfrm>
            <a:off x="2642982" y="2386804"/>
            <a:ext cx="690793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A4ED4-AEF3-47B1-8AC0-68D6217B5765}"/>
              </a:ext>
            </a:extLst>
          </p:cNvPr>
          <p:cNvSpPr txBox="1"/>
          <p:nvPr/>
        </p:nvSpPr>
        <p:spPr>
          <a:xfrm>
            <a:off x="2554654" y="1840351"/>
            <a:ext cx="796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体素</a:t>
            </a:r>
            <a:b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降采样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912A4880-36CD-4269-AA3A-0843B026AEAE}"/>
              </a:ext>
            </a:extLst>
          </p:cNvPr>
          <p:cNvSpPr/>
          <p:nvPr/>
        </p:nvSpPr>
        <p:spPr>
          <a:xfrm>
            <a:off x="5664334" y="2386804"/>
            <a:ext cx="1124517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DE23007-57ED-4596-B881-BD65593EF5A8}"/>
              </a:ext>
            </a:extLst>
          </p:cNvPr>
          <p:cNvSpPr txBox="1"/>
          <p:nvPr/>
        </p:nvSpPr>
        <p:spPr>
          <a:xfrm>
            <a:off x="5716097" y="1840351"/>
            <a:ext cx="98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RANSAC</a:t>
            </a:r>
            <a:b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平面分割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538DF1C-DB87-4CD9-BD2C-9500D604FD46}"/>
              </a:ext>
            </a:extLst>
          </p:cNvPr>
          <p:cNvSpPr/>
          <p:nvPr/>
        </p:nvSpPr>
        <p:spPr>
          <a:xfrm>
            <a:off x="5114889" y="4399506"/>
            <a:ext cx="360000" cy="360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ECB294B-3191-49FF-AAC8-6F4CA3F984DD}"/>
              </a:ext>
            </a:extLst>
          </p:cNvPr>
          <p:cNvSpPr/>
          <p:nvPr/>
        </p:nvSpPr>
        <p:spPr>
          <a:xfrm>
            <a:off x="4238589" y="4925654"/>
            <a:ext cx="432000" cy="432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67025545-BDD8-4788-AC16-7EEEED7B75AB}"/>
              </a:ext>
            </a:extLst>
          </p:cNvPr>
          <p:cNvSpPr/>
          <p:nvPr/>
        </p:nvSpPr>
        <p:spPr>
          <a:xfrm rot="10800000">
            <a:off x="7677451" y="5285653"/>
            <a:ext cx="901378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BB24361-E5F1-4FCE-97D8-16631785E90D}"/>
              </a:ext>
            </a:extLst>
          </p:cNvPr>
          <p:cNvSpPr txBox="1"/>
          <p:nvPr/>
        </p:nvSpPr>
        <p:spPr>
          <a:xfrm>
            <a:off x="7718625" y="4925654"/>
            <a:ext cx="901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欧式聚类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2F2C594-EF5C-4947-9326-C6AA5F265D77}"/>
              </a:ext>
            </a:extLst>
          </p:cNvPr>
          <p:cNvCxnSpPr>
            <a:cxnSpLocks/>
          </p:cNvCxnSpPr>
          <p:nvPr/>
        </p:nvCxnSpPr>
        <p:spPr>
          <a:xfrm>
            <a:off x="406170" y="4072090"/>
            <a:ext cx="8495605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箭头: 右 42">
            <a:extLst>
              <a:ext uri="{FF2B5EF4-FFF2-40B4-BE49-F238E27FC236}">
                <a16:creationId xmlns:a16="http://schemas.microsoft.com/office/drawing/2014/main" id="{626E2DE9-DE43-4DAF-B412-4A2BFBB18B67}"/>
              </a:ext>
            </a:extLst>
          </p:cNvPr>
          <p:cNvSpPr/>
          <p:nvPr/>
        </p:nvSpPr>
        <p:spPr>
          <a:xfrm rot="5400000">
            <a:off x="10688989" y="3835436"/>
            <a:ext cx="629747" cy="393451"/>
          </a:xfrm>
          <a:prstGeom prst="rightArrow">
            <a:avLst>
              <a:gd name="adj1" fmla="val 43845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5D66B5-CC76-4C2A-9E91-9DF7D7ABDFD4}"/>
              </a:ext>
            </a:extLst>
          </p:cNvPr>
          <p:cNvSpPr txBox="1"/>
          <p:nvPr/>
        </p:nvSpPr>
        <p:spPr>
          <a:xfrm>
            <a:off x="11104418" y="3771344"/>
            <a:ext cx="1081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统计离群点</a:t>
            </a:r>
            <a:b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滤除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F3C50B0-0A19-41C0-8DEA-0CA58BA01F4D}"/>
              </a:ext>
            </a:extLst>
          </p:cNvPr>
          <p:cNvSpPr txBox="1"/>
          <p:nvPr/>
        </p:nvSpPr>
        <p:spPr>
          <a:xfrm>
            <a:off x="423573" y="3666403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场景源点云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860ACDC-61C3-477F-8C82-BE8C8021ED0C}"/>
              </a:ext>
            </a:extLst>
          </p:cNvPr>
          <p:cNvSpPr txBox="1"/>
          <p:nvPr/>
        </p:nvSpPr>
        <p:spPr>
          <a:xfrm>
            <a:off x="3422103" y="3666403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体素降采样结果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29945EB-2CB1-43FC-9BD3-5A44C356BA41}"/>
              </a:ext>
            </a:extLst>
          </p:cNvPr>
          <p:cNvSpPr txBox="1"/>
          <p:nvPr/>
        </p:nvSpPr>
        <p:spPr>
          <a:xfrm>
            <a:off x="7303616" y="3660934"/>
            <a:ext cx="1374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平面识别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157AAF6-6F50-41EA-8D93-84F34B88B414}"/>
              </a:ext>
            </a:extLst>
          </p:cNvPr>
          <p:cNvSpPr txBox="1"/>
          <p:nvPr/>
        </p:nvSpPr>
        <p:spPr>
          <a:xfrm>
            <a:off x="9096141" y="6559506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离群点滤除结果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1EDF497-2951-45CB-A9A6-DC16BB4B85CD}"/>
              </a:ext>
            </a:extLst>
          </p:cNvPr>
          <p:cNvSpPr txBox="1"/>
          <p:nvPr/>
        </p:nvSpPr>
        <p:spPr>
          <a:xfrm>
            <a:off x="4899660" y="6565581"/>
            <a:ext cx="115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欧式聚类前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920A3BE-C848-4A37-90F6-86110432F127}"/>
              </a:ext>
            </a:extLst>
          </p:cNvPr>
          <p:cNvSpPr txBox="1"/>
          <p:nvPr/>
        </p:nvSpPr>
        <p:spPr>
          <a:xfrm>
            <a:off x="9468292" y="3660934"/>
            <a:ext cx="1374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平面分割结果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6C8DC59-C40B-40A6-8A6D-6FC92CF34A14}"/>
              </a:ext>
            </a:extLst>
          </p:cNvPr>
          <p:cNvSpPr txBox="1"/>
          <p:nvPr/>
        </p:nvSpPr>
        <p:spPr>
          <a:xfrm>
            <a:off x="1492524" y="6555761"/>
            <a:ext cx="115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欧式聚类结果</a:t>
            </a:r>
          </a:p>
        </p:txBody>
      </p:sp>
    </p:spTree>
    <p:extLst>
      <p:ext uri="{BB962C8B-B14F-4D97-AF65-F5344CB8AC3E}">
        <p14:creationId xmlns:p14="http://schemas.microsoft.com/office/powerpoint/2010/main" val="270286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57F0942-F9A1-4D05-89C4-C22479C21C3B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D2F6-40AF-4FFE-8A4E-86EA588F593B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零部件点云获取及预处理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E6443F-C493-4A9F-B6C1-B39D2B547FF3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1048C6A2-2155-489A-9CD8-91E0E7093593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571DB1-0243-463F-8E23-9A591AEAD94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FFCD038-FC7F-4DE0-9539-AD914230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43E4FD9-A537-498D-A6D9-7EF10F98D6E5}"/>
              </a:ext>
            </a:extLst>
          </p:cNvPr>
          <p:cNvSpPr txBox="1"/>
          <p:nvPr/>
        </p:nvSpPr>
        <p:spPr>
          <a:xfrm>
            <a:off x="282528" y="1024006"/>
            <a:ext cx="558537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零部件点云预处理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流程图与实例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AE9075F-3F35-417C-804C-40D15ADA9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2" r="4571"/>
          <a:stretch/>
        </p:blipFill>
        <p:spPr>
          <a:xfrm>
            <a:off x="106470" y="1872774"/>
            <a:ext cx="3433967" cy="363396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D98F48A-6908-4849-AE63-4CB456E5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482" y="1866511"/>
            <a:ext cx="2238046" cy="198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66E3E3-8AFE-4886-9C34-D2B51F19F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777" y="1866511"/>
            <a:ext cx="2209030" cy="19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9745C4-D281-4E28-929C-031B20BB7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798" y="1866511"/>
            <a:ext cx="2248643" cy="19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42F77E-3CB7-4173-8724-EB5235DC8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0444" y="1866511"/>
            <a:ext cx="2221945" cy="19800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A25145D2-0E4A-4717-96CF-58996F658F52}"/>
              </a:ext>
            </a:extLst>
          </p:cNvPr>
          <p:cNvSpPr txBox="1"/>
          <p:nvPr/>
        </p:nvSpPr>
        <p:spPr>
          <a:xfrm>
            <a:off x="745299" y="5712063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本文预处理流程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A7B4674-DE51-4B55-B894-1E3EB4A0647F}"/>
              </a:ext>
            </a:extLst>
          </p:cNvPr>
          <p:cNvSpPr txBox="1"/>
          <p:nvPr/>
        </p:nvSpPr>
        <p:spPr>
          <a:xfrm>
            <a:off x="3533167" y="3846511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度视角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F75293F-9BE3-449A-99F7-F0AD83BE78A3}"/>
              </a:ext>
            </a:extLst>
          </p:cNvPr>
          <p:cNvSpPr txBox="1"/>
          <p:nvPr/>
        </p:nvSpPr>
        <p:spPr>
          <a:xfrm>
            <a:off x="5958143" y="5712063"/>
            <a:ext cx="3919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多视角源点云预处理结果（以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体素降采样为例）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393B8BE-C996-4A63-A463-D3B4E4B14E9F}"/>
              </a:ext>
            </a:extLst>
          </p:cNvPr>
          <p:cNvSpPr txBox="1"/>
          <p:nvPr/>
        </p:nvSpPr>
        <p:spPr>
          <a:xfrm>
            <a:off x="5758981" y="3846511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度视角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D60173A-633B-42D8-A34E-6DD1A27BCAF9}"/>
              </a:ext>
            </a:extLst>
          </p:cNvPr>
          <p:cNvSpPr txBox="1"/>
          <p:nvPr/>
        </p:nvSpPr>
        <p:spPr>
          <a:xfrm>
            <a:off x="7837008" y="3846511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度视角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EF7E566-ED65-4E7A-B5CD-BB8E840A677B}"/>
              </a:ext>
            </a:extLst>
          </p:cNvPr>
          <p:cNvSpPr txBox="1"/>
          <p:nvPr/>
        </p:nvSpPr>
        <p:spPr>
          <a:xfrm>
            <a:off x="10048692" y="3846511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度视角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8AC3EBE-AE85-4B83-9B45-21DEE2231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064000"/>
              </p:ext>
            </p:extLst>
          </p:nvPr>
        </p:nvGraphicFramePr>
        <p:xfrm>
          <a:off x="3773008" y="439422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67827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384108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519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移动件多视角源点云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点云平均数量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点云平均间距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/mm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41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预处理前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0.0019-0.19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3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预处理后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41900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15C8A558-7D82-4021-9464-B8C9EF786451}"/>
              </a:ext>
            </a:extLst>
          </p:cNvPr>
          <p:cNvSpPr/>
          <p:nvPr/>
        </p:nvSpPr>
        <p:spPr>
          <a:xfrm>
            <a:off x="106470" y="6391821"/>
            <a:ext cx="867764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张铁</a:t>
            </a:r>
            <a:r>
              <a:rPr lang="en-US" altLang="zh-CN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肖卓</a:t>
            </a:r>
            <a:r>
              <a:rPr lang="en-US" altLang="zh-CN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邹焱飚</a:t>
            </a:r>
            <a:r>
              <a:rPr lang="en-US" altLang="zh-CN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何英武</a:t>
            </a:r>
            <a:r>
              <a:rPr lang="en-US" altLang="zh-CN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三维点云特征的工件识别与位姿估计</a:t>
            </a:r>
            <a:r>
              <a:rPr lang="en-US" altLang="zh-CN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机械设计与制造</a:t>
            </a:r>
            <a:r>
              <a:rPr lang="en-US" altLang="zh-CN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,2022(02):252-256.DOI:10.19356/j.cnki.1001-3997.20211116.060.</a:t>
            </a:r>
            <a:endParaRPr lang="zh-CN" altLang="en-US" sz="105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1322026-4EAE-4915-B9B6-E214224E3EB8}"/>
              </a:ext>
            </a:extLst>
          </p:cNvPr>
          <p:cNvCxnSpPr>
            <a:cxnSpLocks/>
          </p:cNvCxnSpPr>
          <p:nvPr/>
        </p:nvCxnSpPr>
        <p:spPr>
          <a:xfrm>
            <a:off x="0" y="6277583"/>
            <a:ext cx="27626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10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57F0942-F9A1-4D05-89C4-C22479C21C3B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BD2F6-40AF-4FFE-8A4E-86EA588F593B}"/>
              </a:ext>
            </a:extLst>
          </p:cNvPr>
          <p:cNvSpPr txBox="1"/>
          <p:nvPr/>
        </p:nvSpPr>
        <p:spPr>
          <a:xfrm>
            <a:off x="1238225" y="302239"/>
            <a:ext cx="704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spc="300" dirty="0">
                <a:solidFill>
                  <a:schemeClr val="bg1"/>
                </a:solidFill>
              </a:rPr>
              <a:t>零部件三维表面重建与位姿估计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E6443F-C493-4A9F-B6C1-B39D2B547FF3}"/>
              </a:ext>
            </a:extLst>
          </p:cNvPr>
          <p:cNvGrpSpPr/>
          <p:nvPr/>
        </p:nvGrpSpPr>
        <p:grpSpPr>
          <a:xfrm>
            <a:off x="260633" y="212263"/>
            <a:ext cx="720670" cy="642272"/>
            <a:chOff x="4438248" y="1649887"/>
            <a:chExt cx="720670" cy="642272"/>
          </a:xfrm>
        </p:grpSpPr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1048C6A2-2155-489A-9CD8-91E0E7093593}"/>
                </a:ext>
              </a:extLst>
            </p:cNvPr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571DB1-0243-463F-8E23-9A591AEAD942}"/>
                </a:ext>
              </a:extLst>
            </p:cNvPr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FFCD038-FC7F-4DE0-9539-AD914230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16" y="99652"/>
            <a:ext cx="866838" cy="866838"/>
          </a:xfrm>
          <a:prstGeom prst="rect">
            <a:avLst/>
          </a:prstGeom>
          <a:solidFill>
            <a:srgbClr val="4472C4"/>
          </a:solidFill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0545945-1E17-4698-AC00-B7A564FBA93A}"/>
              </a:ext>
            </a:extLst>
          </p:cNvPr>
          <p:cNvSpPr txBox="1"/>
          <p:nvPr/>
        </p:nvSpPr>
        <p:spPr>
          <a:xfrm>
            <a:off x="282528" y="1024006"/>
            <a:ext cx="353857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点云配准框架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B8E5C8-4E6C-4A64-9DEF-3FC6A7A67308}"/>
              </a:ext>
            </a:extLst>
          </p:cNvPr>
          <p:cNvSpPr/>
          <p:nvPr/>
        </p:nvSpPr>
        <p:spPr>
          <a:xfrm>
            <a:off x="1188025" y="1891266"/>
            <a:ext cx="6708199" cy="1161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点云配准面向两个具有相同部分的点云，通过计算合适的刚体变换矩阵，使他们相同的部分尽可能重合。本文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基于点云拼接的三维表面重建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“场景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模型”位姿估计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都依赖于点云配准。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172A3E2-EEA3-4A82-A218-877235D93DFC}"/>
                  </a:ext>
                </a:extLst>
              </p:cNvPr>
              <p:cNvSpPr/>
              <p:nvPr/>
            </p:nvSpPr>
            <p:spPr>
              <a:xfrm>
                <a:off x="1546423" y="3727434"/>
                <a:ext cx="1600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172A3E2-EEA3-4A82-A218-877235D93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23" y="3727434"/>
                <a:ext cx="1600245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EDA8278-2815-4F87-A1DD-738EA719C38B}"/>
                  </a:ext>
                </a:extLst>
              </p:cNvPr>
              <p:cNvSpPr/>
              <p:nvPr/>
            </p:nvSpPr>
            <p:spPr>
              <a:xfrm>
                <a:off x="3925783" y="3355698"/>
                <a:ext cx="2148088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&amp;1</m:t>
                              </m:r>
                            </m:e>
                          </m:eqAr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EDA8278-2815-4F87-A1DD-738EA719C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783" y="3355698"/>
                <a:ext cx="2148088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37152EC4-E6C3-4E51-811A-50C9D30E0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437" y="1288498"/>
            <a:ext cx="2520000" cy="25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A8538B-553D-41C2-89D6-91FDC05A5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437" y="3808498"/>
            <a:ext cx="2520000" cy="2504328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BBF88E01-0CBE-4A57-A93F-C457449B2C61}"/>
              </a:ext>
            </a:extLst>
          </p:cNvPr>
          <p:cNvSpPr/>
          <p:nvPr/>
        </p:nvSpPr>
        <p:spPr>
          <a:xfrm>
            <a:off x="1188025" y="4814900"/>
            <a:ext cx="6708200" cy="1161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旋转矩阵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与平移矩阵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个参数，理论上最少只需要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组不共线对应点对即可求解。由于实测点云中存在扫描仪精度及外部环境、物体光滑度的影响，需要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大量正确匹配点对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来保证点云配准精度及鲁棒性。</a:t>
            </a:r>
            <a:endParaRPr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224D794-8D8B-4F0E-97F0-7A8DC5FD6332}"/>
              </a:ext>
            </a:extLst>
          </p:cNvPr>
          <p:cNvSpPr txBox="1"/>
          <p:nvPr/>
        </p:nvSpPr>
        <p:spPr>
          <a:xfrm>
            <a:off x="8968213" y="6310597"/>
            <a:ext cx="210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点云配准示例</a:t>
            </a:r>
          </a:p>
        </p:txBody>
      </p:sp>
    </p:spTree>
    <p:extLst>
      <p:ext uri="{BB962C8B-B14F-4D97-AF65-F5344CB8AC3E}">
        <p14:creationId xmlns:p14="http://schemas.microsoft.com/office/powerpoint/2010/main" val="321824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</TotalTime>
  <Words>2738</Words>
  <Application>Microsoft Office PowerPoint</Application>
  <PresentationFormat>宽屏</PresentationFormat>
  <Paragraphs>362</Paragraphs>
  <Slides>23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等线 Light</vt:lpstr>
      <vt:lpstr>华文行楷</vt:lpstr>
      <vt:lpstr>宋体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王奕儒</dc:creator>
  <cp:lastModifiedBy>王奕儒</cp:lastModifiedBy>
  <cp:revision>159</cp:revision>
  <dcterms:created xsi:type="dcterms:W3CDTF">2023-04-05T12:08:40Z</dcterms:created>
  <dcterms:modified xsi:type="dcterms:W3CDTF">2023-05-27T16:45:52Z</dcterms:modified>
</cp:coreProperties>
</file>